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6" r:id="rId19"/>
  </p:sldIdLst>
  <p:sldSz cx="9144000" cy="6858000" type="letter"/>
  <p:notesSz cx="9296400" cy="7010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887"/>
    <a:srgbClr val="DC3939"/>
    <a:srgbClr val="C90166"/>
    <a:srgbClr val="000000"/>
    <a:srgbClr val="D3C284"/>
    <a:srgbClr val="4B4B4B"/>
    <a:srgbClr val="9C2142"/>
    <a:srgbClr val="D3C264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7561" autoAdjust="0"/>
  </p:normalViewPr>
  <p:slideViewPr>
    <p:cSldViewPr snapToGrid="0" snapToObjects="1">
      <p:cViewPr varScale="1">
        <p:scale>
          <a:sx n="69" d="100"/>
          <a:sy n="69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FE06D-0FD7-4276-827A-A36A1A7EF781}" type="doc">
      <dgm:prSet loTypeId="urn:microsoft.com/office/officeart/2005/8/layout/bProcess3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MX"/>
        </a:p>
      </dgm:t>
    </dgm:pt>
    <dgm:pt modelId="{31EF0CCA-2468-4E58-BB73-F58831D009E9}">
      <dgm:prSet phldrT="[Texto]"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latin typeface="Gilroy Light" panose="00000400000000000000" pitchFamily="2" charset="0"/>
            </a:rPr>
            <a:t>Art. 32-B TER CFF</a:t>
          </a:r>
        </a:p>
        <a:p>
          <a:r>
            <a:rPr lang="es-MX" sz="1800">
              <a:solidFill>
                <a:schemeClr val="tx1"/>
              </a:solidFill>
              <a:latin typeface="Gilroy Light" panose="00000400000000000000" pitchFamily="2" charset="0"/>
            </a:rPr>
            <a:t>Obligación de obtener, resguardar y proporcionar al SAT la información del BC</a:t>
          </a:r>
          <a:endParaRPr lang="es-MX" sz="1800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0FADAFF6-B358-48F1-91BA-53BEB2B2BB55}" type="parTrans" cxnId="{02D0962D-C55A-437F-BBA1-767FE1C9BA60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A822F840-40C6-4AA2-88C7-DD93E138916C}" type="sibTrans" cxnId="{02D0962D-C55A-437F-BBA1-767FE1C9BA60}">
      <dgm:prSet custT="1"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1AAC2DC5-0D3C-4BF1-97C9-258CE41B936D}">
      <dgm:prSet phldrT="[Texto]"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latin typeface="Gilroy Light" panose="00000400000000000000" pitchFamily="2" charset="0"/>
            </a:rPr>
            <a:t>Art. 32-B Quáter CFF</a:t>
          </a:r>
        </a:p>
        <a:p>
          <a:r>
            <a:rPr lang="es-MX" sz="1800">
              <a:solidFill>
                <a:schemeClr val="tx1"/>
              </a:solidFill>
              <a:latin typeface="Gilroy Light" panose="00000400000000000000" pitchFamily="2" charset="0"/>
            </a:rPr>
            <a:t>Define al BC</a:t>
          </a:r>
          <a:endParaRPr lang="es-MX" sz="1800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8817D553-7271-4563-9F09-1982B6AE6F83}" type="parTrans" cxnId="{D11ACE42-2B5B-4C0E-8F11-16D3FA4B72B4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51ABF8A0-5533-4144-B11C-B2790A404A2A}" type="sibTrans" cxnId="{D11ACE42-2B5B-4C0E-8F11-16D3FA4B72B4}">
      <dgm:prSet custT="1"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72DECB89-237C-4A0E-BF02-0ECB51BB1D6D}">
      <dgm:prSet phldrT="[Texto]"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latin typeface="Gilroy Light" panose="00000400000000000000" pitchFamily="2" charset="0"/>
            </a:rPr>
            <a:t>Art. 32 B Quinquies CFF</a:t>
          </a:r>
        </a:p>
        <a:p>
          <a:r>
            <a:rPr lang="es-MX" sz="1800">
              <a:solidFill>
                <a:schemeClr val="tx1"/>
              </a:solidFill>
              <a:latin typeface="Gilroy Light" panose="00000400000000000000" pitchFamily="2" charset="0"/>
            </a:rPr>
            <a:t>Obligación de mantener actualizada la información del BC</a:t>
          </a:r>
          <a:endParaRPr lang="es-MX" sz="1800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2CF529DE-737D-4266-8D32-5F4E5D72B870}" type="parTrans" cxnId="{B5EA211A-2AC1-4F35-AE0B-F255B8A1A363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0B35E9AF-27C8-4AF3-8722-BADF3A05FE24}" type="sibTrans" cxnId="{B5EA211A-2AC1-4F35-AE0B-F255B8A1A363}">
      <dgm:prSet custT="1"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8F1A6C16-A56C-4789-A9C9-A26C1C8D29D7}">
      <dgm:prSet phldrT="[Texto]"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latin typeface="Gilroy Light" panose="00000400000000000000" pitchFamily="2" charset="0"/>
            </a:rPr>
            <a:t>Art. 84-M y Art. 84 N CFF</a:t>
          </a:r>
        </a:p>
        <a:p>
          <a:r>
            <a:rPr lang="es-MX" sz="1800">
              <a:solidFill>
                <a:schemeClr val="tx1"/>
              </a:solidFill>
              <a:latin typeface="Gilroy Light" panose="00000400000000000000" pitchFamily="2" charset="0"/>
            </a:rPr>
            <a:t>Determina infracciones y multas de hasta 2 millones de pesos.</a:t>
          </a:r>
          <a:endParaRPr lang="es-MX" sz="1800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4EF7AC01-19FD-4FF5-AACD-0DFF56DE0FEC}" type="parTrans" cxnId="{987C7363-A8E8-484B-A6BE-7235A1BFDB6A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8AA9E03C-D07F-469A-B8D8-88F7C6770231}" type="sibTrans" cxnId="{987C7363-A8E8-484B-A6BE-7235A1BFDB6A}">
      <dgm:prSet custT="1"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995F4C8B-6F4D-4014-907E-2E5117A81870}">
      <dgm:prSet phldrT="[Texto]"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latin typeface="Gilroy Light" panose="00000400000000000000" pitchFamily="2" charset="0"/>
            </a:rPr>
            <a:t>RMF 2025</a:t>
          </a:r>
        </a:p>
        <a:p>
          <a:r>
            <a:rPr lang="es-MX" sz="1800">
              <a:solidFill>
                <a:schemeClr val="tx1"/>
              </a:solidFill>
              <a:latin typeface="Gilroy Light" panose="00000400000000000000" pitchFamily="2" charset="0"/>
            </a:rPr>
            <a:t>Regla 2.8.1.20 a Regla 2.8.1.23</a:t>
          </a:r>
          <a:endParaRPr lang="es-MX" sz="1800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F47C5F4E-43F6-4173-A605-60BBBEBA15CA}" type="parTrans" cxnId="{CCCF15C2-CD18-45CE-A7B0-B458C9B9AC0D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D81C1278-4668-44CF-9B9C-3909BBB14E30}" type="sibTrans" cxnId="{CCCF15C2-CD18-45CE-A7B0-B458C9B9AC0D}">
      <dgm:prSet custT="1"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36130BAD-801D-4E8E-A2DC-FFAE0BC70D1C}">
      <dgm:prSet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latin typeface="Gilroy Light" panose="00000400000000000000" pitchFamily="2" charset="0"/>
            </a:rPr>
            <a:t>Art. 32 – D Fr. IX CFF</a:t>
          </a:r>
        </a:p>
        <a:p>
          <a:r>
            <a:rPr lang="es-MX" sz="1800">
              <a:solidFill>
                <a:schemeClr val="tx1"/>
              </a:solidFill>
              <a:latin typeface="Gilroy Light" panose="00000400000000000000" pitchFamily="2" charset="0"/>
            </a:rPr>
            <a:t>Prohibición de contratación.</a:t>
          </a:r>
          <a:endParaRPr lang="es-MX" sz="1800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A3D6765E-FEBD-4EAA-B708-4027FCBCB1DE}" type="parTrans" cxnId="{8288607D-0309-433A-9561-70232347447A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81D83422-4A13-4C12-B3CE-2D10A6B328D9}" type="sibTrans" cxnId="{8288607D-0309-433A-9561-70232347447A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D59F94C1-26E0-4694-AC1F-71CD1BDC5089}" type="pres">
      <dgm:prSet presAssocID="{637FE06D-0FD7-4276-827A-A36A1A7EF781}" presName="Name0" presStyleCnt="0">
        <dgm:presLayoutVars>
          <dgm:dir/>
          <dgm:resizeHandles val="exact"/>
        </dgm:presLayoutVars>
      </dgm:prSet>
      <dgm:spPr/>
    </dgm:pt>
    <dgm:pt modelId="{6F218356-B342-431D-84AC-0D4BB07ED393}" type="pres">
      <dgm:prSet presAssocID="{31EF0CCA-2468-4E58-BB73-F58831D009E9}" presName="node" presStyleLbl="node1" presStyleIdx="0" presStyleCnt="6" custScaleY="120147">
        <dgm:presLayoutVars>
          <dgm:bulletEnabled val="1"/>
        </dgm:presLayoutVars>
      </dgm:prSet>
      <dgm:spPr/>
    </dgm:pt>
    <dgm:pt modelId="{CB841341-7E0E-4B6B-B3CC-49E706AE197E}" type="pres">
      <dgm:prSet presAssocID="{A822F840-40C6-4AA2-88C7-DD93E138916C}" presName="sibTrans" presStyleLbl="sibTrans1D1" presStyleIdx="0" presStyleCnt="5"/>
      <dgm:spPr/>
    </dgm:pt>
    <dgm:pt modelId="{544B3AF3-329D-4BEB-9A9D-C594B5F0F54E}" type="pres">
      <dgm:prSet presAssocID="{A822F840-40C6-4AA2-88C7-DD93E138916C}" presName="connectorText" presStyleLbl="sibTrans1D1" presStyleIdx="0" presStyleCnt="5"/>
      <dgm:spPr/>
    </dgm:pt>
    <dgm:pt modelId="{67E9518F-03E9-4834-8246-84F8C476A86E}" type="pres">
      <dgm:prSet presAssocID="{1AAC2DC5-0D3C-4BF1-97C9-258CE41B936D}" presName="node" presStyleLbl="node1" presStyleIdx="1" presStyleCnt="6" custScaleY="120147">
        <dgm:presLayoutVars>
          <dgm:bulletEnabled val="1"/>
        </dgm:presLayoutVars>
      </dgm:prSet>
      <dgm:spPr/>
    </dgm:pt>
    <dgm:pt modelId="{266EC170-6AD4-4185-8426-130D3674F14C}" type="pres">
      <dgm:prSet presAssocID="{51ABF8A0-5533-4144-B11C-B2790A404A2A}" presName="sibTrans" presStyleLbl="sibTrans1D1" presStyleIdx="1" presStyleCnt="5"/>
      <dgm:spPr/>
    </dgm:pt>
    <dgm:pt modelId="{2F5A8787-B0CF-4B25-A494-E4F8AF9F5871}" type="pres">
      <dgm:prSet presAssocID="{51ABF8A0-5533-4144-B11C-B2790A404A2A}" presName="connectorText" presStyleLbl="sibTrans1D1" presStyleIdx="1" presStyleCnt="5"/>
      <dgm:spPr/>
    </dgm:pt>
    <dgm:pt modelId="{F88901EB-5FE5-4A22-A622-A5737DDF1BB9}" type="pres">
      <dgm:prSet presAssocID="{72DECB89-237C-4A0E-BF02-0ECB51BB1D6D}" presName="node" presStyleLbl="node1" presStyleIdx="2" presStyleCnt="6" custScaleY="120147">
        <dgm:presLayoutVars>
          <dgm:bulletEnabled val="1"/>
        </dgm:presLayoutVars>
      </dgm:prSet>
      <dgm:spPr/>
    </dgm:pt>
    <dgm:pt modelId="{C6FF162C-9DBC-421F-B831-F711F6957294}" type="pres">
      <dgm:prSet presAssocID="{0B35E9AF-27C8-4AF3-8722-BADF3A05FE24}" presName="sibTrans" presStyleLbl="sibTrans1D1" presStyleIdx="2" presStyleCnt="5"/>
      <dgm:spPr/>
    </dgm:pt>
    <dgm:pt modelId="{379EB43A-2515-457C-AF6D-576151494A62}" type="pres">
      <dgm:prSet presAssocID="{0B35E9AF-27C8-4AF3-8722-BADF3A05FE24}" presName="connectorText" presStyleLbl="sibTrans1D1" presStyleIdx="2" presStyleCnt="5"/>
      <dgm:spPr/>
    </dgm:pt>
    <dgm:pt modelId="{781E3935-B722-4E42-9CC3-A7FBBD71C736}" type="pres">
      <dgm:prSet presAssocID="{8F1A6C16-A56C-4789-A9C9-A26C1C8D29D7}" presName="node" presStyleLbl="node1" presStyleIdx="3" presStyleCnt="6" custScaleY="120147">
        <dgm:presLayoutVars>
          <dgm:bulletEnabled val="1"/>
        </dgm:presLayoutVars>
      </dgm:prSet>
      <dgm:spPr/>
    </dgm:pt>
    <dgm:pt modelId="{E91A1536-E3BD-4384-B9D7-D237627B04AE}" type="pres">
      <dgm:prSet presAssocID="{8AA9E03C-D07F-469A-B8D8-88F7C6770231}" presName="sibTrans" presStyleLbl="sibTrans1D1" presStyleIdx="3" presStyleCnt="5"/>
      <dgm:spPr/>
    </dgm:pt>
    <dgm:pt modelId="{F2B5DDB6-E06B-46D3-9094-92F73135DC62}" type="pres">
      <dgm:prSet presAssocID="{8AA9E03C-D07F-469A-B8D8-88F7C6770231}" presName="connectorText" presStyleLbl="sibTrans1D1" presStyleIdx="3" presStyleCnt="5"/>
      <dgm:spPr/>
    </dgm:pt>
    <dgm:pt modelId="{CE9DF4B0-9F7A-4770-8652-D33D06891810}" type="pres">
      <dgm:prSet presAssocID="{995F4C8B-6F4D-4014-907E-2E5117A81870}" presName="node" presStyleLbl="node1" presStyleIdx="4" presStyleCnt="6" custScaleY="120147">
        <dgm:presLayoutVars>
          <dgm:bulletEnabled val="1"/>
        </dgm:presLayoutVars>
      </dgm:prSet>
      <dgm:spPr/>
    </dgm:pt>
    <dgm:pt modelId="{168E9F10-F0AA-4971-86BB-E15C85634B08}" type="pres">
      <dgm:prSet presAssocID="{D81C1278-4668-44CF-9B9C-3909BBB14E30}" presName="sibTrans" presStyleLbl="sibTrans1D1" presStyleIdx="4" presStyleCnt="5"/>
      <dgm:spPr/>
    </dgm:pt>
    <dgm:pt modelId="{024889BC-E3AA-4B42-BD18-1F7266F41734}" type="pres">
      <dgm:prSet presAssocID="{D81C1278-4668-44CF-9B9C-3909BBB14E30}" presName="connectorText" presStyleLbl="sibTrans1D1" presStyleIdx="4" presStyleCnt="5"/>
      <dgm:spPr/>
    </dgm:pt>
    <dgm:pt modelId="{CD0389C7-7456-4605-88AF-4D1BC4B74F57}" type="pres">
      <dgm:prSet presAssocID="{36130BAD-801D-4E8E-A2DC-FFAE0BC70D1C}" presName="node" presStyleLbl="node1" presStyleIdx="5" presStyleCnt="6" custScaleY="120147">
        <dgm:presLayoutVars>
          <dgm:bulletEnabled val="1"/>
        </dgm:presLayoutVars>
      </dgm:prSet>
      <dgm:spPr/>
    </dgm:pt>
  </dgm:ptLst>
  <dgm:cxnLst>
    <dgm:cxn modelId="{4F19D500-8802-457E-A69E-54D6B2529F38}" type="presOf" srcId="{51ABF8A0-5533-4144-B11C-B2790A404A2A}" destId="{266EC170-6AD4-4185-8426-130D3674F14C}" srcOrd="0" destOrd="0" presId="urn:microsoft.com/office/officeart/2005/8/layout/bProcess3"/>
    <dgm:cxn modelId="{B5EA211A-2AC1-4F35-AE0B-F255B8A1A363}" srcId="{637FE06D-0FD7-4276-827A-A36A1A7EF781}" destId="{72DECB89-237C-4A0E-BF02-0ECB51BB1D6D}" srcOrd="2" destOrd="0" parTransId="{2CF529DE-737D-4266-8D32-5F4E5D72B870}" sibTransId="{0B35E9AF-27C8-4AF3-8722-BADF3A05FE24}"/>
    <dgm:cxn modelId="{1799E029-B0E0-445A-8470-FBA360B000BF}" type="presOf" srcId="{0B35E9AF-27C8-4AF3-8722-BADF3A05FE24}" destId="{379EB43A-2515-457C-AF6D-576151494A62}" srcOrd="1" destOrd="0" presId="urn:microsoft.com/office/officeart/2005/8/layout/bProcess3"/>
    <dgm:cxn modelId="{C36BC42C-9C3B-4752-96B0-94A3A131BAFE}" type="presOf" srcId="{51ABF8A0-5533-4144-B11C-B2790A404A2A}" destId="{2F5A8787-B0CF-4B25-A494-E4F8AF9F5871}" srcOrd="1" destOrd="0" presId="urn:microsoft.com/office/officeart/2005/8/layout/bProcess3"/>
    <dgm:cxn modelId="{02D0962D-C55A-437F-BBA1-767FE1C9BA60}" srcId="{637FE06D-0FD7-4276-827A-A36A1A7EF781}" destId="{31EF0CCA-2468-4E58-BB73-F58831D009E9}" srcOrd="0" destOrd="0" parTransId="{0FADAFF6-B358-48F1-91BA-53BEB2B2BB55}" sibTransId="{A822F840-40C6-4AA2-88C7-DD93E138916C}"/>
    <dgm:cxn modelId="{9DB06A38-69FE-40FD-8BD7-D41E28E04B0C}" type="presOf" srcId="{0B35E9AF-27C8-4AF3-8722-BADF3A05FE24}" destId="{C6FF162C-9DBC-421F-B831-F711F6957294}" srcOrd="0" destOrd="0" presId="urn:microsoft.com/office/officeart/2005/8/layout/bProcess3"/>
    <dgm:cxn modelId="{B94F1639-1172-4E31-87AD-9A4DDC071060}" type="presOf" srcId="{72DECB89-237C-4A0E-BF02-0ECB51BB1D6D}" destId="{F88901EB-5FE5-4A22-A622-A5737DDF1BB9}" srcOrd="0" destOrd="0" presId="urn:microsoft.com/office/officeart/2005/8/layout/bProcess3"/>
    <dgm:cxn modelId="{8BFA703D-AE56-4794-9C7D-605BA452E7BF}" type="presOf" srcId="{D81C1278-4668-44CF-9B9C-3909BBB14E30}" destId="{168E9F10-F0AA-4971-86BB-E15C85634B08}" srcOrd="0" destOrd="0" presId="urn:microsoft.com/office/officeart/2005/8/layout/bProcess3"/>
    <dgm:cxn modelId="{D11ACE42-2B5B-4C0E-8F11-16D3FA4B72B4}" srcId="{637FE06D-0FD7-4276-827A-A36A1A7EF781}" destId="{1AAC2DC5-0D3C-4BF1-97C9-258CE41B936D}" srcOrd="1" destOrd="0" parTransId="{8817D553-7271-4563-9F09-1982B6AE6F83}" sibTransId="{51ABF8A0-5533-4144-B11C-B2790A404A2A}"/>
    <dgm:cxn modelId="{987C7363-A8E8-484B-A6BE-7235A1BFDB6A}" srcId="{637FE06D-0FD7-4276-827A-A36A1A7EF781}" destId="{8F1A6C16-A56C-4789-A9C9-A26C1C8D29D7}" srcOrd="3" destOrd="0" parTransId="{4EF7AC01-19FD-4FF5-AACD-0DFF56DE0FEC}" sibTransId="{8AA9E03C-D07F-469A-B8D8-88F7C6770231}"/>
    <dgm:cxn modelId="{5633DF6D-4BE7-4FF3-ADBA-724394D87258}" type="presOf" srcId="{31EF0CCA-2468-4E58-BB73-F58831D009E9}" destId="{6F218356-B342-431D-84AC-0D4BB07ED393}" srcOrd="0" destOrd="0" presId="urn:microsoft.com/office/officeart/2005/8/layout/bProcess3"/>
    <dgm:cxn modelId="{8C8B546E-BD92-491A-BCCA-3DDB14491A43}" type="presOf" srcId="{A822F840-40C6-4AA2-88C7-DD93E138916C}" destId="{544B3AF3-329D-4BEB-9A9D-C594B5F0F54E}" srcOrd="1" destOrd="0" presId="urn:microsoft.com/office/officeart/2005/8/layout/bProcess3"/>
    <dgm:cxn modelId="{8288607D-0309-433A-9561-70232347447A}" srcId="{637FE06D-0FD7-4276-827A-A36A1A7EF781}" destId="{36130BAD-801D-4E8E-A2DC-FFAE0BC70D1C}" srcOrd="5" destOrd="0" parTransId="{A3D6765E-FEBD-4EAA-B708-4027FCBCB1DE}" sibTransId="{81D83422-4A13-4C12-B3CE-2D10A6B328D9}"/>
    <dgm:cxn modelId="{DEE81999-A5BB-47DB-A809-F29982E715EA}" type="presOf" srcId="{1AAC2DC5-0D3C-4BF1-97C9-258CE41B936D}" destId="{67E9518F-03E9-4834-8246-84F8C476A86E}" srcOrd="0" destOrd="0" presId="urn:microsoft.com/office/officeart/2005/8/layout/bProcess3"/>
    <dgm:cxn modelId="{B7B1C899-739A-43BA-B6B1-1300102B9608}" type="presOf" srcId="{637FE06D-0FD7-4276-827A-A36A1A7EF781}" destId="{D59F94C1-26E0-4694-AC1F-71CD1BDC5089}" srcOrd="0" destOrd="0" presId="urn:microsoft.com/office/officeart/2005/8/layout/bProcess3"/>
    <dgm:cxn modelId="{49204A9A-0BDC-4D38-B1BB-73189E2CA58E}" type="presOf" srcId="{D81C1278-4668-44CF-9B9C-3909BBB14E30}" destId="{024889BC-E3AA-4B42-BD18-1F7266F41734}" srcOrd="1" destOrd="0" presId="urn:microsoft.com/office/officeart/2005/8/layout/bProcess3"/>
    <dgm:cxn modelId="{792B69B0-D416-4DCE-8741-F9C83142D538}" type="presOf" srcId="{A822F840-40C6-4AA2-88C7-DD93E138916C}" destId="{CB841341-7E0E-4B6B-B3CC-49E706AE197E}" srcOrd="0" destOrd="0" presId="urn:microsoft.com/office/officeart/2005/8/layout/bProcess3"/>
    <dgm:cxn modelId="{CCCF15C2-CD18-45CE-A7B0-B458C9B9AC0D}" srcId="{637FE06D-0FD7-4276-827A-A36A1A7EF781}" destId="{995F4C8B-6F4D-4014-907E-2E5117A81870}" srcOrd="4" destOrd="0" parTransId="{F47C5F4E-43F6-4173-A605-60BBBEBA15CA}" sibTransId="{D81C1278-4668-44CF-9B9C-3909BBB14E30}"/>
    <dgm:cxn modelId="{5F8365C7-83AD-471A-9DF5-AEDC6FB1589E}" type="presOf" srcId="{995F4C8B-6F4D-4014-907E-2E5117A81870}" destId="{CE9DF4B0-9F7A-4770-8652-D33D06891810}" srcOrd="0" destOrd="0" presId="urn:microsoft.com/office/officeart/2005/8/layout/bProcess3"/>
    <dgm:cxn modelId="{558B54D8-D56A-4999-BE60-1D5EFB5E56D6}" type="presOf" srcId="{36130BAD-801D-4E8E-A2DC-FFAE0BC70D1C}" destId="{CD0389C7-7456-4605-88AF-4D1BC4B74F57}" srcOrd="0" destOrd="0" presId="urn:microsoft.com/office/officeart/2005/8/layout/bProcess3"/>
    <dgm:cxn modelId="{39124FE4-30F1-4636-A4AD-21D86E845D97}" type="presOf" srcId="{8AA9E03C-D07F-469A-B8D8-88F7C6770231}" destId="{F2B5DDB6-E06B-46D3-9094-92F73135DC62}" srcOrd="1" destOrd="0" presId="urn:microsoft.com/office/officeart/2005/8/layout/bProcess3"/>
    <dgm:cxn modelId="{406DA1E9-E521-478B-B197-2DAC06E38A4F}" type="presOf" srcId="{8F1A6C16-A56C-4789-A9C9-A26C1C8D29D7}" destId="{781E3935-B722-4E42-9CC3-A7FBBD71C736}" srcOrd="0" destOrd="0" presId="urn:microsoft.com/office/officeart/2005/8/layout/bProcess3"/>
    <dgm:cxn modelId="{0DB9D2F8-CCAD-4E39-8E59-F8528772A906}" type="presOf" srcId="{8AA9E03C-D07F-469A-B8D8-88F7C6770231}" destId="{E91A1536-E3BD-4384-B9D7-D237627B04AE}" srcOrd="0" destOrd="0" presId="urn:microsoft.com/office/officeart/2005/8/layout/bProcess3"/>
    <dgm:cxn modelId="{7C130E40-1233-4171-9457-E78FC7C964BC}" type="presParOf" srcId="{D59F94C1-26E0-4694-AC1F-71CD1BDC5089}" destId="{6F218356-B342-431D-84AC-0D4BB07ED393}" srcOrd="0" destOrd="0" presId="urn:microsoft.com/office/officeart/2005/8/layout/bProcess3"/>
    <dgm:cxn modelId="{9AECF5F0-5B68-4E35-8EEF-A312A89811CA}" type="presParOf" srcId="{D59F94C1-26E0-4694-AC1F-71CD1BDC5089}" destId="{CB841341-7E0E-4B6B-B3CC-49E706AE197E}" srcOrd="1" destOrd="0" presId="urn:microsoft.com/office/officeart/2005/8/layout/bProcess3"/>
    <dgm:cxn modelId="{D26D5009-E958-4F52-843B-0A7614914370}" type="presParOf" srcId="{CB841341-7E0E-4B6B-B3CC-49E706AE197E}" destId="{544B3AF3-329D-4BEB-9A9D-C594B5F0F54E}" srcOrd="0" destOrd="0" presId="urn:microsoft.com/office/officeart/2005/8/layout/bProcess3"/>
    <dgm:cxn modelId="{0710F32C-5083-47FD-A0FA-711945F46D10}" type="presParOf" srcId="{D59F94C1-26E0-4694-AC1F-71CD1BDC5089}" destId="{67E9518F-03E9-4834-8246-84F8C476A86E}" srcOrd="2" destOrd="0" presId="urn:microsoft.com/office/officeart/2005/8/layout/bProcess3"/>
    <dgm:cxn modelId="{03A4480A-C697-4C78-AAE7-A95583F62371}" type="presParOf" srcId="{D59F94C1-26E0-4694-AC1F-71CD1BDC5089}" destId="{266EC170-6AD4-4185-8426-130D3674F14C}" srcOrd="3" destOrd="0" presId="urn:microsoft.com/office/officeart/2005/8/layout/bProcess3"/>
    <dgm:cxn modelId="{B63A5958-ABCE-4830-8E7F-8077CBFE7B9C}" type="presParOf" srcId="{266EC170-6AD4-4185-8426-130D3674F14C}" destId="{2F5A8787-B0CF-4B25-A494-E4F8AF9F5871}" srcOrd="0" destOrd="0" presId="urn:microsoft.com/office/officeart/2005/8/layout/bProcess3"/>
    <dgm:cxn modelId="{61A7762E-CD14-4B51-992F-C46C3861C014}" type="presParOf" srcId="{D59F94C1-26E0-4694-AC1F-71CD1BDC5089}" destId="{F88901EB-5FE5-4A22-A622-A5737DDF1BB9}" srcOrd="4" destOrd="0" presId="urn:microsoft.com/office/officeart/2005/8/layout/bProcess3"/>
    <dgm:cxn modelId="{BFF9FFDA-94C1-4778-9075-9620BC6D4C77}" type="presParOf" srcId="{D59F94C1-26E0-4694-AC1F-71CD1BDC5089}" destId="{C6FF162C-9DBC-421F-B831-F711F6957294}" srcOrd="5" destOrd="0" presId="urn:microsoft.com/office/officeart/2005/8/layout/bProcess3"/>
    <dgm:cxn modelId="{9A9778CE-371A-485A-A1ED-F94708781D06}" type="presParOf" srcId="{C6FF162C-9DBC-421F-B831-F711F6957294}" destId="{379EB43A-2515-457C-AF6D-576151494A62}" srcOrd="0" destOrd="0" presId="urn:microsoft.com/office/officeart/2005/8/layout/bProcess3"/>
    <dgm:cxn modelId="{B8F19C23-8BF6-4019-849A-DCD37F026F6F}" type="presParOf" srcId="{D59F94C1-26E0-4694-AC1F-71CD1BDC5089}" destId="{781E3935-B722-4E42-9CC3-A7FBBD71C736}" srcOrd="6" destOrd="0" presId="urn:microsoft.com/office/officeart/2005/8/layout/bProcess3"/>
    <dgm:cxn modelId="{B145AE00-8D58-4C6D-AAD8-0DC67775CEB3}" type="presParOf" srcId="{D59F94C1-26E0-4694-AC1F-71CD1BDC5089}" destId="{E91A1536-E3BD-4384-B9D7-D237627B04AE}" srcOrd="7" destOrd="0" presId="urn:microsoft.com/office/officeart/2005/8/layout/bProcess3"/>
    <dgm:cxn modelId="{678CD5C4-F536-4094-8ADC-6B48F7C7160E}" type="presParOf" srcId="{E91A1536-E3BD-4384-B9D7-D237627B04AE}" destId="{F2B5DDB6-E06B-46D3-9094-92F73135DC62}" srcOrd="0" destOrd="0" presId="urn:microsoft.com/office/officeart/2005/8/layout/bProcess3"/>
    <dgm:cxn modelId="{291D52A6-F59D-472F-BDE5-ACD01B119CC9}" type="presParOf" srcId="{D59F94C1-26E0-4694-AC1F-71CD1BDC5089}" destId="{CE9DF4B0-9F7A-4770-8652-D33D06891810}" srcOrd="8" destOrd="0" presId="urn:microsoft.com/office/officeart/2005/8/layout/bProcess3"/>
    <dgm:cxn modelId="{858F7B77-A589-4E0C-9C2A-0D8FD757FA01}" type="presParOf" srcId="{D59F94C1-26E0-4694-AC1F-71CD1BDC5089}" destId="{168E9F10-F0AA-4971-86BB-E15C85634B08}" srcOrd="9" destOrd="0" presId="urn:microsoft.com/office/officeart/2005/8/layout/bProcess3"/>
    <dgm:cxn modelId="{0F5659B4-0C8F-4E82-B232-E1C05EEBA4D2}" type="presParOf" srcId="{168E9F10-F0AA-4971-86BB-E15C85634B08}" destId="{024889BC-E3AA-4B42-BD18-1F7266F41734}" srcOrd="0" destOrd="0" presId="urn:microsoft.com/office/officeart/2005/8/layout/bProcess3"/>
    <dgm:cxn modelId="{4758CD99-6957-4400-9542-8F1525F3F81C}" type="presParOf" srcId="{D59F94C1-26E0-4694-AC1F-71CD1BDC5089}" destId="{CD0389C7-7456-4605-88AF-4D1BC4B74F57}" srcOrd="10" destOrd="0" presId="urn:microsoft.com/office/officeart/2005/8/layout/bProcess3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D29C6-9EDB-40D5-9829-753F69F92D85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27CF695-DA91-4E99-802C-61B5272A8785}">
      <dgm:prSet phldrT="[Texto]" custT="1"/>
      <dgm:spPr/>
      <dgm:t>
        <a:bodyPr/>
        <a:lstStyle/>
        <a:p>
          <a:r>
            <a:rPr lang="es-MX" sz="2200" b="1" dirty="0">
              <a:solidFill>
                <a:schemeClr val="tx1"/>
              </a:solidFill>
              <a:latin typeface="Gilroy Light" panose="00000400000000000000" pitchFamily="2" charset="0"/>
            </a:rPr>
            <a:t>Control</a:t>
          </a:r>
        </a:p>
        <a:p>
          <a:r>
            <a:rPr lang="es-MX" sz="2200" b="1" dirty="0">
              <a:solidFill>
                <a:schemeClr val="tx1"/>
              </a:solidFill>
              <a:latin typeface="Gilroy Light" panose="00000400000000000000" pitchFamily="2" charset="0"/>
            </a:rPr>
            <a:t>efectivo</a:t>
          </a:r>
        </a:p>
      </dgm:t>
    </dgm:pt>
    <dgm:pt modelId="{E2CBCDCA-2ED2-4ECF-AFB9-B3654CBCE78E}" type="parTrans" cxnId="{4C2E9F44-619F-4DF7-96E1-FF84787C9387}">
      <dgm:prSet/>
      <dgm:spPr/>
      <dgm:t>
        <a:bodyPr/>
        <a:lstStyle/>
        <a:p>
          <a:endParaRPr lang="es-MX" sz="1800">
            <a:latin typeface="Gilroy Light" panose="00000400000000000000" pitchFamily="2" charset="0"/>
          </a:endParaRPr>
        </a:p>
      </dgm:t>
    </dgm:pt>
    <dgm:pt modelId="{B18D78A7-3CED-4412-88A7-8AD0B5EFB124}" type="sibTrans" cxnId="{4C2E9F44-619F-4DF7-96E1-FF84787C9387}">
      <dgm:prSet/>
      <dgm:spPr/>
      <dgm:t>
        <a:bodyPr/>
        <a:lstStyle/>
        <a:p>
          <a:endParaRPr lang="es-MX" sz="1800">
            <a:latin typeface="Gilroy Light" panose="00000400000000000000" pitchFamily="2" charset="0"/>
          </a:endParaRPr>
        </a:p>
      </dgm:t>
    </dgm:pt>
    <dgm:pt modelId="{05274AF8-0C96-48CA-98E3-60B98C913AC5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  <a:latin typeface="Gilroy Light" panose="00000400000000000000" pitchFamily="2" charset="0"/>
            </a:rPr>
            <a:t>b) Acciones</a:t>
          </a:r>
        </a:p>
        <a:p>
          <a:r>
            <a:rPr lang="es-MX" sz="1800" b="1" dirty="0">
              <a:solidFill>
                <a:schemeClr val="tx1"/>
              </a:solidFill>
              <a:latin typeface="Gilroy Light" panose="00000400000000000000" pitchFamily="2" charset="0"/>
            </a:rPr>
            <a:t>con voto +50%</a:t>
          </a:r>
        </a:p>
      </dgm:t>
    </dgm:pt>
    <dgm:pt modelId="{0CC88FB5-4BAA-4883-AB0E-2AD3808A64D4}" type="parTrans" cxnId="{9EBCCF5F-DF47-480E-AA02-A03D0332B150}">
      <dgm:prSet/>
      <dgm:spPr/>
      <dgm:t>
        <a:bodyPr/>
        <a:lstStyle/>
        <a:p>
          <a:endParaRPr lang="es-MX" sz="1800">
            <a:latin typeface="Gilroy Light" panose="00000400000000000000" pitchFamily="2" charset="0"/>
          </a:endParaRPr>
        </a:p>
      </dgm:t>
    </dgm:pt>
    <dgm:pt modelId="{F20E0CC2-730F-4211-A54E-8F295F3068D7}" type="sibTrans" cxnId="{9EBCCF5F-DF47-480E-AA02-A03D0332B150}">
      <dgm:prSet/>
      <dgm:spPr/>
      <dgm:t>
        <a:bodyPr/>
        <a:lstStyle/>
        <a:p>
          <a:endParaRPr lang="es-MX" sz="1800">
            <a:latin typeface="Gilroy Light" panose="00000400000000000000" pitchFamily="2" charset="0"/>
          </a:endParaRPr>
        </a:p>
      </dgm:t>
    </dgm:pt>
    <dgm:pt modelId="{B4B2A436-6FDE-4F1D-B84B-5A224F40D7E1}">
      <dgm:prSet phldrT="[Texto]" custT="1"/>
      <dgm:spPr/>
      <dgm:t>
        <a:bodyPr/>
        <a:lstStyle/>
        <a:p>
          <a:pPr marL="0" algn="ctr"/>
          <a:r>
            <a:rPr lang="es-MX" sz="1800" b="1" dirty="0">
              <a:solidFill>
                <a:schemeClr val="tx1"/>
              </a:solidFill>
              <a:latin typeface="Gilroy Light" panose="00000400000000000000" pitchFamily="2" charset="0"/>
            </a:rPr>
            <a:t>c) Dirige</a:t>
          </a:r>
        </a:p>
        <a:p>
          <a:pPr marL="0" indent="0" algn="l"/>
          <a:r>
            <a:rPr lang="es-MX" sz="1800" b="1" dirty="0">
              <a:solidFill>
                <a:schemeClr val="tx1"/>
              </a:solidFill>
              <a:latin typeface="Gilroy Light" panose="00000400000000000000" pitchFamily="2" charset="0"/>
            </a:rPr>
            <a:t>Administración</a:t>
          </a:r>
        </a:p>
      </dgm:t>
    </dgm:pt>
    <dgm:pt modelId="{B87D2B03-FBEB-4194-BB35-F96E3D3C5602}" type="parTrans" cxnId="{43F32D25-9FFB-4194-8804-88379BA28E6A}">
      <dgm:prSet/>
      <dgm:spPr/>
      <dgm:t>
        <a:bodyPr/>
        <a:lstStyle/>
        <a:p>
          <a:endParaRPr lang="es-MX" sz="1800">
            <a:latin typeface="Gilroy Light" panose="00000400000000000000" pitchFamily="2" charset="0"/>
          </a:endParaRPr>
        </a:p>
      </dgm:t>
    </dgm:pt>
    <dgm:pt modelId="{70E3F096-3648-436E-91DF-18A110094021}" type="sibTrans" cxnId="{43F32D25-9FFB-4194-8804-88379BA28E6A}">
      <dgm:prSet/>
      <dgm:spPr/>
      <dgm:t>
        <a:bodyPr/>
        <a:lstStyle/>
        <a:p>
          <a:endParaRPr lang="es-MX" sz="1800">
            <a:latin typeface="Gilroy Light" panose="00000400000000000000" pitchFamily="2" charset="0"/>
          </a:endParaRPr>
        </a:p>
      </dgm:t>
    </dgm:pt>
    <dgm:pt modelId="{3C4AAE6B-3194-403F-B819-F646EB1B3360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  <a:latin typeface="Gilroy Light" panose="00000400000000000000" pitchFamily="2" charset="0"/>
            </a:rPr>
            <a:t>a) Toma</a:t>
          </a:r>
        </a:p>
        <a:p>
          <a:r>
            <a:rPr lang="es-MX" sz="1800" b="1" dirty="0">
              <a:solidFill>
                <a:schemeClr val="tx1"/>
              </a:solidFill>
              <a:latin typeface="Gilroy Light" panose="00000400000000000000" pitchFamily="2" charset="0"/>
            </a:rPr>
            <a:t>decisiones en</a:t>
          </a:r>
        </a:p>
        <a:p>
          <a:r>
            <a:rPr lang="es-MX" sz="1800" b="1" dirty="0">
              <a:solidFill>
                <a:schemeClr val="tx1"/>
              </a:solidFill>
              <a:latin typeface="Gilroy Light" panose="00000400000000000000" pitchFamily="2" charset="0"/>
            </a:rPr>
            <a:t>asambleas</a:t>
          </a:r>
        </a:p>
      </dgm:t>
    </dgm:pt>
    <dgm:pt modelId="{1F636029-AB79-49D6-BDE8-0BE909070AFE}" type="parTrans" cxnId="{529E5991-7E34-4225-ACAF-B028BE00FF08}">
      <dgm:prSet/>
      <dgm:spPr/>
      <dgm:t>
        <a:bodyPr/>
        <a:lstStyle/>
        <a:p>
          <a:endParaRPr lang="es-MX" sz="1800">
            <a:latin typeface="Gilroy Light" panose="00000400000000000000" pitchFamily="2" charset="0"/>
          </a:endParaRPr>
        </a:p>
      </dgm:t>
    </dgm:pt>
    <dgm:pt modelId="{3B7B6CD4-A803-401C-B43C-607814CB872A}" type="sibTrans" cxnId="{529E5991-7E34-4225-ACAF-B028BE00FF08}">
      <dgm:prSet/>
      <dgm:spPr/>
      <dgm:t>
        <a:bodyPr/>
        <a:lstStyle/>
        <a:p>
          <a:endParaRPr lang="es-MX" sz="1800">
            <a:latin typeface="Gilroy Light" panose="00000400000000000000" pitchFamily="2" charset="0"/>
          </a:endParaRPr>
        </a:p>
      </dgm:t>
    </dgm:pt>
    <dgm:pt modelId="{137B62B9-32D9-4F81-9D36-F21448CD8D2C}" type="pres">
      <dgm:prSet presAssocID="{AFFD29C6-9EDB-40D5-9829-753F69F92D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CF1B2C-40DC-4C3A-A4AC-01DDCA9A931C}" type="pres">
      <dgm:prSet presAssocID="{727CF695-DA91-4E99-802C-61B5272A8785}" presName="centerShape" presStyleLbl="node0" presStyleIdx="0" presStyleCnt="1" custLinFactNeighborX="-1883" custLinFactNeighborY="2021"/>
      <dgm:spPr/>
    </dgm:pt>
    <dgm:pt modelId="{F6B41B66-769C-4893-A107-74E6A6206307}" type="pres">
      <dgm:prSet presAssocID="{05274AF8-0C96-48CA-98E3-60B98C913AC5}" presName="node" presStyleLbl="node1" presStyleIdx="0" presStyleCnt="3" custScaleX="157134" custScaleY="152719" custRadScaleRad="112243" custRadScaleInc="2401">
        <dgm:presLayoutVars>
          <dgm:bulletEnabled val="1"/>
        </dgm:presLayoutVars>
      </dgm:prSet>
      <dgm:spPr/>
    </dgm:pt>
    <dgm:pt modelId="{7FE59414-74A0-4D03-A47F-DC652CB4AE31}" type="pres">
      <dgm:prSet presAssocID="{05274AF8-0C96-48CA-98E3-60B98C913AC5}" presName="dummy" presStyleCnt="0"/>
      <dgm:spPr/>
    </dgm:pt>
    <dgm:pt modelId="{61CFB70D-FCEE-4D77-825E-71FCB4BB0E89}" type="pres">
      <dgm:prSet presAssocID="{F20E0CC2-730F-4211-A54E-8F295F3068D7}" presName="sibTrans" presStyleLbl="sibTrans2D1" presStyleIdx="0" presStyleCnt="3" custLinFactNeighborX="-11255" custLinFactNeighborY="3731"/>
      <dgm:spPr/>
    </dgm:pt>
    <dgm:pt modelId="{3D3D8DCC-725D-45B7-914D-49CDAE455484}" type="pres">
      <dgm:prSet presAssocID="{B4B2A436-6FDE-4F1D-B84B-5A224F40D7E1}" presName="node" presStyleLbl="node1" presStyleIdx="1" presStyleCnt="3" custScaleX="147595" custScaleY="150267" custRadScaleRad="125517" custRadScaleInc="6197">
        <dgm:presLayoutVars>
          <dgm:bulletEnabled val="1"/>
        </dgm:presLayoutVars>
      </dgm:prSet>
      <dgm:spPr/>
    </dgm:pt>
    <dgm:pt modelId="{2E2E184A-72AD-4BDF-870B-734DC1B07C01}" type="pres">
      <dgm:prSet presAssocID="{B4B2A436-6FDE-4F1D-B84B-5A224F40D7E1}" presName="dummy" presStyleCnt="0"/>
      <dgm:spPr/>
    </dgm:pt>
    <dgm:pt modelId="{0C481CF4-1E33-4798-9127-2655F2E7C2A9}" type="pres">
      <dgm:prSet presAssocID="{70E3F096-3648-436E-91DF-18A110094021}" presName="sibTrans" presStyleLbl="sibTrans2D1" presStyleIdx="1" presStyleCnt="3" custLinFactNeighborX="-218" custLinFactNeighborY="-21895"/>
      <dgm:spPr/>
    </dgm:pt>
    <dgm:pt modelId="{7F2AA490-960B-4164-92FE-56200373031B}" type="pres">
      <dgm:prSet presAssocID="{3C4AAE6B-3194-403F-B819-F646EB1B3360}" presName="node" presStyleLbl="node1" presStyleIdx="2" presStyleCnt="3" custScaleX="150314" custScaleY="145511" custRadScaleRad="117490" custRadScaleInc="9488">
        <dgm:presLayoutVars>
          <dgm:bulletEnabled val="1"/>
        </dgm:presLayoutVars>
      </dgm:prSet>
      <dgm:spPr/>
    </dgm:pt>
    <dgm:pt modelId="{FDC917A0-E21C-4CD8-8EF2-AA7C51420732}" type="pres">
      <dgm:prSet presAssocID="{3C4AAE6B-3194-403F-B819-F646EB1B3360}" presName="dummy" presStyleCnt="0"/>
      <dgm:spPr/>
    </dgm:pt>
    <dgm:pt modelId="{37172BB1-80DE-4CA1-99FE-9D6A01305110}" type="pres">
      <dgm:prSet presAssocID="{3B7B6CD4-A803-401C-B43C-607814CB872A}" presName="sibTrans" presStyleLbl="sibTrans2D1" presStyleIdx="2" presStyleCnt="3" custLinFactNeighborX="7580" custLinFactNeighborY="3637"/>
      <dgm:spPr/>
    </dgm:pt>
  </dgm:ptLst>
  <dgm:cxnLst>
    <dgm:cxn modelId="{FC9BC40B-2337-43D8-9687-AD1FB7C5A251}" type="presOf" srcId="{F20E0CC2-730F-4211-A54E-8F295F3068D7}" destId="{61CFB70D-FCEE-4D77-825E-71FCB4BB0E89}" srcOrd="0" destOrd="0" presId="urn:microsoft.com/office/officeart/2005/8/layout/radial6"/>
    <dgm:cxn modelId="{43F32D25-9FFB-4194-8804-88379BA28E6A}" srcId="{727CF695-DA91-4E99-802C-61B5272A8785}" destId="{B4B2A436-6FDE-4F1D-B84B-5A224F40D7E1}" srcOrd="1" destOrd="0" parTransId="{B87D2B03-FBEB-4194-BB35-F96E3D3C5602}" sibTransId="{70E3F096-3648-436E-91DF-18A110094021}"/>
    <dgm:cxn modelId="{36CDB52E-B2B0-472A-82C1-28AD0091B55C}" type="presOf" srcId="{AFFD29C6-9EDB-40D5-9829-753F69F92D85}" destId="{137B62B9-32D9-4F81-9D36-F21448CD8D2C}" srcOrd="0" destOrd="0" presId="urn:microsoft.com/office/officeart/2005/8/layout/radial6"/>
    <dgm:cxn modelId="{3FF5A637-B834-4E11-A692-E88D50EC8FD0}" type="presOf" srcId="{05274AF8-0C96-48CA-98E3-60B98C913AC5}" destId="{F6B41B66-769C-4893-A107-74E6A6206307}" srcOrd="0" destOrd="0" presId="urn:microsoft.com/office/officeart/2005/8/layout/radial6"/>
    <dgm:cxn modelId="{C7255D3E-DC94-4FE1-B0E1-9EB78077C442}" type="presOf" srcId="{3B7B6CD4-A803-401C-B43C-607814CB872A}" destId="{37172BB1-80DE-4CA1-99FE-9D6A01305110}" srcOrd="0" destOrd="0" presId="urn:microsoft.com/office/officeart/2005/8/layout/radial6"/>
    <dgm:cxn modelId="{9EBCCF5F-DF47-480E-AA02-A03D0332B150}" srcId="{727CF695-DA91-4E99-802C-61B5272A8785}" destId="{05274AF8-0C96-48CA-98E3-60B98C913AC5}" srcOrd="0" destOrd="0" parTransId="{0CC88FB5-4BAA-4883-AB0E-2AD3808A64D4}" sibTransId="{F20E0CC2-730F-4211-A54E-8F295F3068D7}"/>
    <dgm:cxn modelId="{4C2E9F44-619F-4DF7-96E1-FF84787C9387}" srcId="{AFFD29C6-9EDB-40D5-9829-753F69F92D85}" destId="{727CF695-DA91-4E99-802C-61B5272A8785}" srcOrd="0" destOrd="0" parTransId="{E2CBCDCA-2ED2-4ECF-AFB9-B3654CBCE78E}" sibTransId="{B18D78A7-3CED-4412-88A7-8AD0B5EFB124}"/>
    <dgm:cxn modelId="{529E5991-7E34-4225-ACAF-B028BE00FF08}" srcId="{727CF695-DA91-4E99-802C-61B5272A8785}" destId="{3C4AAE6B-3194-403F-B819-F646EB1B3360}" srcOrd="2" destOrd="0" parTransId="{1F636029-AB79-49D6-BDE8-0BE909070AFE}" sibTransId="{3B7B6CD4-A803-401C-B43C-607814CB872A}"/>
    <dgm:cxn modelId="{AC6FC197-7BEC-4D61-BFAB-B2FD72B8B50A}" type="presOf" srcId="{727CF695-DA91-4E99-802C-61B5272A8785}" destId="{65CF1B2C-40DC-4C3A-A4AC-01DDCA9A931C}" srcOrd="0" destOrd="0" presId="urn:microsoft.com/office/officeart/2005/8/layout/radial6"/>
    <dgm:cxn modelId="{71BDD8A5-FC88-4734-A889-940324EA9D57}" type="presOf" srcId="{3C4AAE6B-3194-403F-B819-F646EB1B3360}" destId="{7F2AA490-960B-4164-92FE-56200373031B}" srcOrd="0" destOrd="0" presId="urn:microsoft.com/office/officeart/2005/8/layout/radial6"/>
    <dgm:cxn modelId="{4DABAEA7-870B-40F1-81A7-BD99CE39F45C}" type="presOf" srcId="{B4B2A436-6FDE-4F1D-B84B-5A224F40D7E1}" destId="{3D3D8DCC-725D-45B7-914D-49CDAE455484}" srcOrd="0" destOrd="0" presId="urn:microsoft.com/office/officeart/2005/8/layout/radial6"/>
    <dgm:cxn modelId="{F747CCC6-723F-455A-BAAC-60C11FFC9621}" type="presOf" srcId="{70E3F096-3648-436E-91DF-18A110094021}" destId="{0C481CF4-1E33-4798-9127-2655F2E7C2A9}" srcOrd="0" destOrd="0" presId="urn:microsoft.com/office/officeart/2005/8/layout/radial6"/>
    <dgm:cxn modelId="{8CBDBAE9-7D51-43B7-B407-8A62E60DBD08}" type="presParOf" srcId="{137B62B9-32D9-4F81-9D36-F21448CD8D2C}" destId="{65CF1B2C-40DC-4C3A-A4AC-01DDCA9A931C}" srcOrd="0" destOrd="0" presId="urn:microsoft.com/office/officeart/2005/8/layout/radial6"/>
    <dgm:cxn modelId="{A07AA30E-2535-45EC-8460-D99C9E31DAAA}" type="presParOf" srcId="{137B62B9-32D9-4F81-9D36-F21448CD8D2C}" destId="{F6B41B66-769C-4893-A107-74E6A6206307}" srcOrd="1" destOrd="0" presId="urn:microsoft.com/office/officeart/2005/8/layout/radial6"/>
    <dgm:cxn modelId="{7D50E3B1-493F-4768-9627-50CD780E62AC}" type="presParOf" srcId="{137B62B9-32D9-4F81-9D36-F21448CD8D2C}" destId="{7FE59414-74A0-4D03-A47F-DC652CB4AE31}" srcOrd="2" destOrd="0" presId="urn:microsoft.com/office/officeart/2005/8/layout/radial6"/>
    <dgm:cxn modelId="{5382D344-78B5-4FDA-90E6-001A4C4F495E}" type="presParOf" srcId="{137B62B9-32D9-4F81-9D36-F21448CD8D2C}" destId="{61CFB70D-FCEE-4D77-825E-71FCB4BB0E89}" srcOrd="3" destOrd="0" presId="urn:microsoft.com/office/officeart/2005/8/layout/radial6"/>
    <dgm:cxn modelId="{4C428853-DB4E-4BA9-9167-2140343E2424}" type="presParOf" srcId="{137B62B9-32D9-4F81-9D36-F21448CD8D2C}" destId="{3D3D8DCC-725D-45B7-914D-49CDAE455484}" srcOrd="4" destOrd="0" presId="urn:microsoft.com/office/officeart/2005/8/layout/radial6"/>
    <dgm:cxn modelId="{A6EDD1B8-2633-4AA6-81F0-FA9C11703679}" type="presParOf" srcId="{137B62B9-32D9-4F81-9D36-F21448CD8D2C}" destId="{2E2E184A-72AD-4BDF-870B-734DC1B07C01}" srcOrd="5" destOrd="0" presId="urn:microsoft.com/office/officeart/2005/8/layout/radial6"/>
    <dgm:cxn modelId="{A2E1BF53-EBA9-4269-8298-5599880B198D}" type="presParOf" srcId="{137B62B9-32D9-4F81-9D36-F21448CD8D2C}" destId="{0C481CF4-1E33-4798-9127-2655F2E7C2A9}" srcOrd="6" destOrd="0" presId="urn:microsoft.com/office/officeart/2005/8/layout/radial6"/>
    <dgm:cxn modelId="{5395D8A9-8834-4D51-A96B-FF224FD6D135}" type="presParOf" srcId="{137B62B9-32D9-4F81-9D36-F21448CD8D2C}" destId="{7F2AA490-960B-4164-92FE-56200373031B}" srcOrd="7" destOrd="0" presId="urn:microsoft.com/office/officeart/2005/8/layout/radial6"/>
    <dgm:cxn modelId="{25651858-AB4C-48FD-A139-403E0C6CFDAD}" type="presParOf" srcId="{137B62B9-32D9-4F81-9D36-F21448CD8D2C}" destId="{FDC917A0-E21C-4CD8-8EF2-AA7C51420732}" srcOrd="8" destOrd="0" presId="urn:microsoft.com/office/officeart/2005/8/layout/radial6"/>
    <dgm:cxn modelId="{B11261B9-9C15-4A31-9AFC-94B72654C6F3}" type="presParOf" srcId="{137B62B9-32D9-4F81-9D36-F21448CD8D2C}" destId="{37172BB1-80DE-4CA1-99FE-9D6A0130511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C3090-2B9F-4571-A2A4-33BB3B3EEDD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MX"/>
        </a:p>
      </dgm:t>
    </dgm:pt>
    <dgm:pt modelId="{7AEC0177-FB0A-4359-9378-0DECC90403A0}">
      <dgm:prSet phldrT="[Texto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s-MX" sz="3000" b="1" dirty="0">
              <a:latin typeface="Gilroy Light" panose="00000400000000000000" pitchFamily="2" charset="0"/>
            </a:rPr>
            <a:t>OBLIGATORIEDAD DE ARMONIZACIÓN NORMATIVA</a:t>
          </a:r>
        </a:p>
      </dgm:t>
    </dgm:pt>
    <dgm:pt modelId="{3BAA75F5-3A04-441E-99D6-6ADC86D1FF07}" type="parTrans" cxnId="{5BBBD463-7C8C-4653-AF14-79A8B5022773}">
      <dgm:prSet/>
      <dgm:spPr/>
      <dgm:t>
        <a:bodyPr/>
        <a:lstStyle/>
        <a:p>
          <a:endParaRPr lang="es-MX"/>
        </a:p>
      </dgm:t>
    </dgm:pt>
    <dgm:pt modelId="{52F3B2AF-ACBA-4E40-A445-99CC71C946D8}" type="sibTrans" cxnId="{5BBBD463-7C8C-4653-AF14-79A8B5022773}">
      <dgm:prSet/>
      <dgm:spPr/>
      <dgm:t>
        <a:bodyPr/>
        <a:lstStyle/>
        <a:p>
          <a:endParaRPr lang="es-MX"/>
        </a:p>
      </dgm:t>
    </dgm:pt>
    <dgm:pt modelId="{2B33978D-E940-4EFA-BFD3-6DAF01D087D2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2000" b="1">
              <a:solidFill>
                <a:schemeClr val="tx1"/>
              </a:solidFill>
              <a:latin typeface="Gilroy Light" panose="00000400000000000000" pitchFamily="2" charset="0"/>
            </a:rPr>
            <a:t>Código Fiscal de la Federación</a:t>
          </a:r>
          <a:endParaRPr lang="es-MX" sz="2000" b="1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C1AF9F88-AFB5-4D69-91D3-007D25C8269B}" type="parTrans" cxnId="{C098BDD4-91C0-4CE7-B749-6F5F6C92698F}">
      <dgm:prSet/>
      <dgm:spPr/>
      <dgm:t>
        <a:bodyPr/>
        <a:lstStyle/>
        <a:p>
          <a:endParaRPr lang="es-MX"/>
        </a:p>
      </dgm:t>
    </dgm:pt>
    <dgm:pt modelId="{04E2D528-D701-406F-BD33-29184E46C6CF}" type="sibTrans" cxnId="{C098BDD4-91C0-4CE7-B749-6F5F6C92698F}">
      <dgm:prSet/>
      <dgm:spPr/>
      <dgm:t>
        <a:bodyPr/>
        <a:lstStyle/>
        <a:p>
          <a:endParaRPr lang="es-MX"/>
        </a:p>
      </dgm:t>
    </dgm:pt>
    <dgm:pt modelId="{5F31B7C6-5D29-4255-91F8-63580BFC8DB4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2000" b="1">
              <a:solidFill>
                <a:schemeClr val="tx1"/>
              </a:solidFill>
              <a:latin typeface="Gilroy Light" panose="00000400000000000000" pitchFamily="2" charset="0"/>
            </a:rPr>
            <a:t>CONVENIOS  INTERNACIONALES EN MATERIA DE INTERCAMBIO DE INFORMACIÓN</a:t>
          </a:r>
          <a:endParaRPr lang="es-MX" sz="2000" b="1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7F278774-BB0F-4572-A365-C0E8E219965D}" type="parTrans" cxnId="{F5BB8E6E-BD51-4E0F-9AA9-1C08FA427453}">
      <dgm:prSet/>
      <dgm:spPr/>
      <dgm:t>
        <a:bodyPr/>
        <a:lstStyle/>
        <a:p>
          <a:endParaRPr lang="es-MX"/>
        </a:p>
      </dgm:t>
    </dgm:pt>
    <dgm:pt modelId="{7B0C045C-0E22-4796-A191-EE092540ADE4}" type="sibTrans" cxnId="{F5BB8E6E-BD51-4E0F-9AA9-1C08FA427453}">
      <dgm:prSet/>
      <dgm:spPr/>
      <dgm:t>
        <a:bodyPr/>
        <a:lstStyle/>
        <a:p>
          <a:endParaRPr lang="es-MX"/>
        </a:p>
      </dgm:t>
    </dgm:pt>
    <dgm:pt modelId="{206F6C69-30BF-4B72-BD3D-7720073DDFA0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2000" b="1">
              <a:solidFill>
                <a:schemeClr val="tx1"/>
              </a:solidFill>
              <a:latin typeface="Gilroy Light" panose="00000400000000000000" pitchFamily="2" charset="0"/>
            </a:rPr>
            <a:t>GAFI: GUÍA SOBRE EL BF DE LAS PERSONAS JURÍDICAS (2023)</a:t>
          </a:r>
        </a:p>
        <a:p>
          <a:r>
            <a:rPr lang="es-MX" sz="2000" b="1">
              <a:solidFill>
                <a:schemeClr val="tx1"/>
              </a:solidFill>
              <a:latin typeface="Gilroy Light" panose="00000400000000000000" pitchFamily="2" charset="0"/>
            </a:rPr>
            <a:t>CONTRATACIÓN PUBLICA</a:t>
          </a:r>
          <a:endParaRPr lang="es-MX" sz="2000" b="1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E3D0F7BC-D6CF-43BC-8832-4E0F63644D5C}" type="parTrans" cxnId="{F7F33FC1-B7D0-45AC-9F47-6A2A62D55E1B}">
      <dgm:prSet/>
      <dgm:spPr/>
      <dgm:t>
        <a:bodyPr/>
        <a:lstStyle/>
        <a:p>
          <a:endParaRPr lang="es-MX"/>
        </a:p>
      </dgm:t>
    </dgm:pt>
    <dgm:pt modelId="{191B6635-B95E-4269-92C9-93CB497DA7CF}" type="sibTrans" cxnId="{F7F33FC1-B7D0-45AC-9F47-6A2A62D55E1B}">
      <dgm:prSet/>
      <dgm:spPr/>
      <dgm:t>
        <a:bodyPr/>
        <a:lstStyle/>
        <a:p>
          <a:endParaRPr lang="es-MX"/>
        </a:p>
      </dgm:t>
    </dgm:pt>
    <dgm:pt modelId="{F19E6D4B-077F-4E8A-91B4-BCC159C5CA3D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2000" b="1">
              <a:solidFill>
                <a:schemeClr val="tx1"/>
              </a:solidFill>
              <a:latin typeface="Gilroy Light" panose="00000400000000000000" pitchFamily="2" charset="0"/>
            </a:rPr>
            <a:t>LEY DE COORDINACIÓN FISCAL </a:t>
          </a:r>
          <a:endParaRPr lang="es-MX" sz="2000" b="1" dirty="0">
            <a:solidFill>
              <a:schemeClr val="tx1"/>
            </a:solidFill>
            <a:latin typeface="Gilroy Light" panose="00000400000000000000" pitchFamily="2" charset="0"/>
          </a:endParaRPr>
        </a:p>
      </dgm:t>
    </dgm:pt>
    <dgm:pt modelId="{E11067D3-2B37-4433-870D-686D6E530D43}" type="parTrans" cxnId="{33142A0C-D36C-43E7-9B88-D7CF8C6BE535}">
      <dgm:prSet/>
      <dgm:spPr/>
      <dgm:t>
        <a:bodyPr/>
        <a:lstStyle/>
        <a:p>
          <a:endParaRPr lang="es-MX"/>
        </a:p>
      </dgm:t>
    </dgm:pt>
    <dgm:pt modelId="{3FDCBAFF-371B-4302-BAF2-637F31F3F7AC}" type="sibTrans" cxnId="{33142A0C-D36C-43E7-9B88-D7CF8C6BE535}">
      <dgm:prSet/>
      <dgm:spPr/>
      <dgm:t>
        <a:bodyPr/>
        <a:lstStyle/>
        <a:p>
          <a:endParaRPr lang="es-MX"/>
        </a:p>
      </dgm:t>
    </dgm:pt>
    <dgm:pt modelId="{5DBE2DE0-8F66-4BCC-B23A-3B27F88FA83C}" type="pres">
      <dgm:prSet presAssocID="{FBFC3090-2B9F-4571-A2A4-33BB3B3EED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8DB292-9708-466F-91B2-82F50ABD11BD}" type="pres">
      <dgm:prSet presAssocID="{7AEC0177-FB0A-4359-9378-0DECC90403A0}" presName="root1" presStyleCnt="0"/>
      <dgm:spPr/>
    </dgm:pt>
    <dgm:pt modelId="{A43D7B24-615C-46C1-9A15-5F65D6C17BD4}" type="pres">
      <dgm:prSet presAssocID="{7AEC0177-FB0A-4359-9378-0DECC90403A0}" presName="LevelOneTextNode" presStyleLbl="node0" presStyleIdx="0" presStyleCnt="1">
        <dgm:presLayoutVars>
          <dgm:chPref val="3"/>
        </dgm:presLayoutVars>
      </dgm:prSet>
      <dgm:spPr/>
    </dgm:pt>
    <dgm:pt modelId="{70D4AB59-5EAD-4A34-A511-B85B2DF3F499}" type="pres">
      <dgm:prSet presAssocID="{7AEC0177-FB0A-4359-9378-0DECC90403A0}" presName="level2hierChild" presStyleCnt="0"/>
      <dgm:spPr/>
    </dgm:pt>
    <dgm:pt modelId="{62DE7236-C3DD-4662-8DD6-6B2B0DCB862D}" type="pres">
      <dgm:prSet presAssocID="{C1AF9F88-AFB5-4D69-91D3-007D25C8269B}" presName="conn2-1" presStyleLbl="parChTrans1D2" presStyleIdx="0" presStyleCnt="4"/>
      <dgm:spPr/>
    </dgm:pt>
    <dgm:pt modelId="{EF0FC1F5-64AD-449F-A12E-F92504D8BCD7}" type="pres">
      <dgm:prSet presAssocID="{C1AF9F88-AFB5-4D69-91D3-007D25C8269B}" presName="connTx" presStyleLbl="parChTrans1D2" presStyleIdx="0" presStyleCnt="4"/>
      <dgm:spPr/>
    </dgm:pt>
    <dgm:pt modelId="{1AC79065-AAFB-4986-82F0-2B5440B4C6B1}" type="pres">
      <dgm:prSet presAssocID="{2B33978D-E940-4EFA-BFD3-6DAF01D087D2}" presName="root2" presStyleCnt="0"/>
      <dgm:spPr/>
    </dgm:pt>
    <dgm:pt modelId="{E47D30AB-614E-46F5-924C-E96C5E17E74C}" type="pres">
      <dgm:prSet presAssocID="{2B33978D-E940-4EFA-BFD3-6DAF01D087D2}" presName="LevelTwoTextNode" presStyleLbl="node2" presStyleIdx="0" presStyleCnt="4" custScaleX="120439" custLinFactNeighborX="-1610" custLinFactNeighborY="-14082">
        <dgm:presLayoutVars>
          <dgm:chPref val="3"/>
        </dgm:presLayoutVars>
      </dgm:prSet>
      <dgm:spPr/>
    </dgm:pt>
    <dgm:pt modelId="{87F03FB3-A80B-4FED-A7E2-2BCCB2D7E81E}" type="pres">
      <dgm:prSet presAssocID="{2B33978D-E940-4EFA-BFD3-6DAF01D087D2}" presName="level3hierChild" presStyleCnt="0"/>
      <dgm:spPr/>
    </dgm:pt>
    <dgm:pt modelId="{0D8DD3F3-CA41-4B5E-A3F6-FFB28FF98F85}" type="pres">
      <dgm:prSet presAssocID="{7F278774-BB0F-4572-A365-C0E8E219965D}" presName="conn2-1" presStyleLbl="parChTrans1D2" presStyleIdx="1" presStyleCnt="4"/>
      <dgm:spPr/>
    </dgm:pt>
    <dgm:pt modelId="{0C7E6D37-2EAE-40E7-AECB-4C86BFDE4FDA}" type="pres">
      <dgm:prSet presAssocID="{7F278774-BB0F-4572-A365-C0E8E219965D}" presName="connTx" presStyleLbl="parChTrans1D2" presStyleIdx="1" presStyleCnt="4"/>
      <dgm:spPr/>
    </dgm:pt>
    <dgm:pt modelId="{81BA6172-0624-46BD-9DFD-9F665E727C61}" type="pres">
      <dgm:prSet presAssocID="{5F31B7C6-5D29-4255-91F8-63580BFC8DB4}" presName="root2" presStyleCnt="0"/>
      <dgm:spPr/>
    </dgm:pt>
    <dgm:pt modelId="{191F8B65-7924-46B8-BA26-F019EEE55950}" type="pres">
      <dgm:prSet presAssocID="{5F31B7C6-5D29-4255-91F8-63580BFC8DB4}" presName="LevelTwoTextNode" presStyleLbl="node2" presStyleIdx="1" presStyleCnt="4" custScaleX="120439">
        <dgm:presLayoutVars>
          <dgm:chPref val="3"/>
        </dgm:presLayoutVars>
      </dgm:prSet>
      <dgm:spPr/>
    </dgm:pt>
    <dgm:pt modelId="{F0C86BEF-807A-48DA-8645-751793B5F0D0}" type="pres">
      <dgm:prSet presAssocID="{5F31B7C6-5D29-4255-91F8-63580BFC8DB4}" presName="level3hierChild" presStyleCnt="0"/>
      <dgm:spPr/>
    </dgm:pt>
    <dgm:pt modelId="{1D275B33-C4A6-41C4-931F-01B19A7DF596}" type="pres">
      <dgm:prSet presAssocID="{E3D0F7BC-D6CF-43BC-8832-4E0F63644D5C}" presName="conn2-1" presStyleLbl="parChTrans1D2" presStyleIdx="2" presStyleCnt="4"/>
      <dgm:spPr/>
    </dgm:pt>
    <dgm:pt modelId="{25EC73F0-2CA8-4561-B22E-12DE72B01852}" type="pres">
      <dgm:prSet presAssocID="{E3D0F7BC-D6CF-43BC-8832-4E0F63644D5C}" presName="connTx" presStyleLbl="parChTrans1D2" presStyleIdx="2" presStyleCnt="4"/>
      <dgm:spPr/>
    </dgm:pt>
    <dgm:pt modelId="{DD9CE67D-B8B3-44CE-B754-B3EA70403894}" type="pres">
      <dgm:prSet presAssocID="{206F6C69-30BF-4B72-BD3D-7720073DDFA0}" presName="root2" presStyleCnt="0"/>
      <dgm:spPr/>
    </dgm:pt>
    <dgm:pt modelId="{CF97716A-BE26-4512-A7A3-0FC17074B7F4}" type="pres">
      <dgm:prSet presAssocID="{206F6C69-30BF-4B72-BD3D-7720073DDFA0}" presName="LevelTwoTextNode" presStyleLbl="node2" presStyleIdx="2" presStyleCnt="4" custScaleX="120439">
        <dgm:presLayoutVars>
          <dgm:chPref val="3"/>
        </dgm:presLayoutVars>
      </dgm:prSet>
      <dgm:spPr/>
    </dgm:pt>
    <dgm:pt modelId="{962D61A7-ABBF-4F3D-B987-854B5F5A4566}" type="pres">
      <dgm:prSet presAssocID="{206F6C69-30BF-4B72-BD3D-7720073DDFA0}" presName="level3hierChild" presStyleCnt="0"/>
      <dgm:spPr/>
    </dgm:pt>
    <dgm:pt modelId="{6C9915C5-4B48-4671-BBD8-9C77C45CE62B}" type="pres">
      <dgm:prSet presAssocID="{E11067D3-2B37-4433-870D-686D6E530D43}" presName="conn2-1" presStyleLbl="parChTrans1D2" presStyleIdx="3" presStyleCnt="4"/>
      <dgm:spPr/>
    </dgm:pt>
    <dgm:pt modelId="{66086B43-B180-41B6-A849-17966EECDC5B}" type="pres">
      <dgm:prSet presAssocID="{E11067D3-2B37-4433-870D-686D6E530D43}" presName="connTx" presStyleLbl="parChTrans1D2" presStyleIdx="3" presStyleCnt="4"/>
      <dgm:spPr/>
    </dgm:pt>
    <dgm:pt modelId="{8AEF739E-C52F-4186-8E24-6324A737C3A1}" type="pres">
      <dgm:prSet presAssocID="{F19E6D4B-077F-4E8A-91B4-BCC159C5CA3D}" presName="root2" presStyleCnt="0"/>
      <dgm:spPr/>
    </dgm:pt>
    <dgm:pt modelId="{4DE65DAC-1CF5-4C05-898D-CDDC71A2F0ED}" type="pres">
      <dgm:prSet presAssocID="{F19E6D4B-077F-4E8A-91B4-BCC159C5CA3D}" presName="LevelTwoTextNode" presStyleLbl="node2" presStyleIdx="3" presStyleCnt="4" custScaleX="119949">
        <dgm:presLayoutVars>
          <dgm:chPref val="3"/>
        </dgm:presLayoutVars>
      </dgm:prSet>
      <dgm:spPr/>
    </dgm:pt>
    <dgm:pt modelId="{5AF51042-64DA-4D92-9A2C-789530966B3F}" type="pres">
      <dgm:prSet presAssocID="{F19E6D4B-077F-4E8A-91B4-BCC159C5CA3D}" presName="level3hierChild" presStyleCnt="0"/>
      <dgm:spPr/>
    </dgm:pt>
  </dgm:ptLst>
  <dgm:cxnLst>
    <dgm:cxn modelId="{33142A0C-D36C-43E7-9B88-D7CF8C6BE535}" srcId="{7AEC0177-FB0A-4359-9378-0DECC90403A0}" destId="{F19E6D4B-077F-4E8A-91B4-BCC159C5CA3D}" srcOrd="3" destOrd="0" parTransId="{E11067D3-2B37-4433-870D-686D6E530D43}" sibTransId="{3FDCBAFF-371B-4302-BAF2-637F31F3F7AC}"/>
    <dgm:cxn modelId="{21A3A413-6B39-4D10-AE5F-4E72AFA88138}" type="presOf" srcId="{7F278774-BB0F-4572-A365-C0E8E219965D}" destId="{0D8DD3F3-CA41-4B5E-A3F6-FFB28FF98F85}" srcOrd="0" destOrd="0" presId="urn:microsoft.com/office/officeart/2008/layout/HorizontalMultiLevelHierarchy"/>
    <dgm:cxn modelId="{6247403B-7534-4254-AE33-325689AF5E42}" type="presOf" srcId="{2B33978D-E940-4EFA-BFD3-6DAF01D087D2}" destId="{E47D30AB-614E-46F5-924C-E96C5E17E74C}" srcOrd="0" destOrd="0" presId="urn:microsoft.com/office/officeart/2008/layout/HorizontalMultiLevelHierarchy"/>
    <dgm:cxn modelId="{4F5B2E41-AE18-43BE-AF83-A7B0DB62CACF}" type="presOf" srcId="{E11067D3-2B37-4433-870D-686D6E530D43}" destId="{6C9915C5-4B48-4671-BBD8-9C77C45CE62B}" srcOrd="0" destOrd="0" presId="urn:microsoft.com/office/officeart/2008/layout/HorizontalMultiLevelHierarchy"/>
    <dgm:cxn modelId="{4D7CEC61-7C62-4CC8-919A-FB489E9C9E30}" type="presOf" srcId="{F19E6D4B-077F-4E8A-91B4-BCC159C5CA3D}" destId="{4DE65DAC-1CF5-4C05-898D-CDDC71A2F0ED}" srcOrd="0" destOrd="0" presId="urn:microsoft.com/office/officeart/2008/layout/HorizontalMultiLevelHierarchy"/>
    <dgm:cxn modelId="{5BBBD463-7C8C-4653-AF14-79A8B5022773}" srcId="{FBFC3090-2B9F-4571-A2A4-33BB3B3EEDD4}" destId="{7AEC0177-FB0A-4359-9378-0DECC90403A0}" srcOrd="0" destOrd="0" parTransId="{3BAA75F5-3A04-441E-99D6-6ADC86D1FF07}" sibTransId="{52F3B2AF-ACBA-4E40-A445-99CC71C946D8}"/>
    <dgm:cxn modelId="{F5BB8E6E-BD51-4E0F-9AA9-1C08FA427453}" srcId="{7AEC0177-FB0A-4359-9378-0DECC90403A0}" destId="{5F31B7C6-5D29-4255-91F8-63580BFC8DB4}" srcOrd="1" destOrd="0" parTransId="{7F278774-BB0F-4572-A365-C0E8E219965D}" sibTransId="{7B0C045C-0E22-4796-A191-EE092540ADE4}"/>
    <dgm:cxn modelId="{3277E7A4-52D3-46F1-9EBC-4626AABB2ABE}" type="presOf" srcId="{E11067D3-2B37-4433-870D-686D6E530D43}" destId="{66086B43-B180-41B6-A849-17966EECDC5B}" srcOrd="1" destOrd="0" presId="urn:microsoft.com/office/officeart/2008/layout/HorizontalMultiLevelHierarchy"/>
    <dgm:cxn modelId="{603BFABF-F99C-40C1-8155-6F4083DB060B}" type="presOf" srcId="{7AEC0177-FB0A-4359-9378-0DECC90403A0}" destId="{A43D7B24-615C-46C1-9A15-5F65D6C17BD4}" srcOrd="0" destOrd="0" presId="urn:microsoft.com/office/officeart/2008/layout/HorizontalMultiLevelHierarchy"/>
    <dgm:cxn modelId="{F7F33FC1-B7D0-45AC-9F47-6A2A62D55E1B}" srcId="{7AEC0177-FB0A-4359-9378-0DECC90403A0}" destId="{206F6C69-30BF-4B72-BD3D-7720073DDFA0}" srcOrd="2" destOrd="0" parTransId="{E3D0F7BC-D6CF-43BC-8832-4E0F63644D5C}" sibTransId="{191B6635-B95E-4269-92C9-93CB497DA7CF}"/>
    <dgm:cxn modelId="{FBDD6AC1-FCCE-47E1-BF09-DCFEA87E1526}" type="presOf" srcId="{E3D0F7BC-D6CF-43BC-8832-4E0F63644D5C}" destId="{25EC73F0-2CA8-4561-B22E-12DE72B01852}" srcOrd="1" destOrd="0" presId="urn:microsoft.com/office/officeart/2008/layout/HorizontalMultiLevelHierarchy"/>
    <dgm:cxn modelId="{F7C71AC2-21E8-4358-9A7A-582F7C20D5F3}" type="presOf" srcId="{C1AF9F88-AFB5-4D69-91D3-007D25C8269B}" destId="{EF0FC1F5-64AD-449F-A12E-F92504D8BCD7}" srcOrd="1" destOrd="0" presId="urn:microsoft.com/office/officeart/2008/layout/HorizontalMultiLevelHierarchy"/>
    <dgm:cxn modelId="{8A5B01CC-5436-4161-B209-0EB750CBA507}" type="presOf" srcId="{7F278774-BB0F-4572-A365-C0E8E219965D}" destId="{0C7E6D37-2EAE-40E7-AECB-4C86BFDE4FDA}" srcOrd="1" destOrd="0" presId="urn:microsoft.com/office/officeart/2008/layout/HorizontalMultiLevelHierarchy"/>
    <dgm:cxn modelId="{927EA3CC-8358-464A-90F3-502DE008CB13}" type="presOf" srcId="{5F31B7C6-5D29-4255-91F8-63580BFC8DB4}" destId="{191F8B65-7924-46B8-BA26-F019EEE55950}" srcOrd="0" destOrd="0" presId="urn:microsoft.com/office/officeart/2008/layout/HorizontalMultiLevelHierarchy"/>
    <dgm:cxn modelId="{C098BDD4-91C0-4CE7-B749-6F5F6C92698F}" srcId="{7AEC0177-FB0A-4359-9378-0DECC90403A0}" destId="{2B33978D-E940-4EFA-BFD3-6DAF01D087D2}" srcOrd="0" destOrd="0" parTransId="{C1AF9F88-AFB5-4D69-91D3-007D25C8269B}" sibTransId="{04E2D528-D701-406F-BD33-29184E46C6CF}"/>
    <dgm:cxn modelId="{5CC65CD9-5B55-443E-9862-661B13A44D86}" type="presOf" srcId="{206F6C69-30BF-4B72-BD3D-7720073DDFA0}" destId="{CF97716A-BE26-4512-A7A3-0FC17074B7F4}" srcOrd="0" destOrd="0" presId="urn:microsoft.com/office/officeart/2008/layout/HorizontalMultiLevelHierarchy"/>
    <dgm:cxn modelId="{057E3ADC-FACE-4240-B39B-FF4F375D3C5F}" type="presOf" srcId="{C1AF9F88-AFB5-4D69-91D3-007D25C8269B}" destId="{62DE7236-C3DD-4662-8DD6-6B2B0DCB862D}" srcOrd="0" destOrd="0" presId="urn:microsoft.com/office/officeart/2008/layout/HorizontalMultiLevelHierarchy"/>
    <dgm:cxn modelId="{4CF2EAE2-A1F0-4464-BAB7-66B6693B520F}" type="presOf" srcId="{FBFC3090-2B9F-4571-A2A4-33BB3B3EEDD4}" destId="{5DBE2DE0-8F66-4BCC-B23A-3B27F88FA83C}" srcOrd="0" destOrd="0" presId="urn:microsoft.com/office/officeart/2008/layout/HorizontalMultiLevelHierarchy"/>
    <dgm:cxn modelId="{8746F5E4-6211-429D-9743-B50DF408EAD0}" type="presOf" srcId="{E3D0F7BC-D6CF-43BC-8832-4E0F63644D5C}" destId="{1D275B33-C4A6-41C4-931F-01B19A7DF596}" srcOrd="0" destOrd="0" presId="urn:microsoft.com/office/officeart/2008/layout/HorizontalMultiLevelHierarchy"/>
    <dgm:cxn modelId="{FD85D99A-2656-4316-8A71-B771DED95586}" type="presParOf" srcId="{5DBE2DE0-8F66-4BCC-B23A-3B27F88FA83C}" destId="{CD8DB292-9708-466F-91B2-82F50ABD11BD}" srcOrd="0" destOrd="0" presId="urn:microsoft.com/office/officeart/2008/layout/HorizontalMultiLevelHierarchy"/>
    <dgm:cxn modelId="{2BEFD3E2-DD79-41F4-AF2E-870BEED39608}" type="presParOf" srcId="{CD8DB292-9708-466F-91B2-82F50ABD11BD}" destId="{A43D7B24-615C-46C1-9A15-5F65D6C17BD4}" srcOrd="0" destOrd="0" presId="urn:microsoft.com/office/officeart/2008/layout/HorizontalMultiLevelHierarchy"/>
    <dgm:cxn modelId="{A73563D8-9905-4E4B-BB26-D73BDC252FBC}" type="presParOf" srcId="{CD8DB292-9708-466F-91B2-82F50ABD11BD}" destId="{70D4AB59-5EAD-4A34-A511-B85B2DF3F499}" srcOrd="1" destOrd="0" presId="urn:microsoft.com/office/officeart/2008/layout/HorizontalMultiLevelHierarchy"/>
    <dgm:cxn modelId="{C9A09F22-EADF-488E-B095-D63209DA507D}" type="presParOf" srcId="{70D4AB59-5EAD-4A34-A511-B85B2DF3F499}" destId="{62DE7236-C3DD-4662-8DD6-6B2B0DCB862D}" srcOrd="0" destOrd="0" presId="urn:microsoft.com/office/officeart/2008/layout/HorizontalMultiLevelHierarchy"/>
    <dgm:cxn modelId="{DAACFD01-EC44-422A-A100-C9B62CF0DD58}" type="presParOf" srcId="{62DE7236-C3DD-4662-8DD6-6B2B0DCB862D}" destId="{EF0FC1F5-64AD-449F-A12E-F92504D8BCD7}" srcOrd="0" destOrd="0" presId="urn:microsoft.com/office/officeart/2008/layout/HorizontalMultiLevelHierarchy"/>
    <dgm:cxn modelId="{9E0D94EE-658C-47CD-8B95-4E2C3B171CF1}" type="presParOf" srcId="{70D4AB59-5EAD-4A34-A511-B85B2DF3F499}" destId="{1AC79065-AAFB-4986-82F0-2B5440B4C6B1}" srcOrd="1" destOrd="0" presId="urn:microsoft.com/office/officeart/2008/layout/HorizontalMultiLevelHierarchy"/>
    <dgm:cxn modelId="{FFA31BFA-2154-4CCB-A0D6-B2244EFBD1A5}" type="presParOf" srcId="{1AC79065-AAFB-4986-82F0-2B5440B4C6B1}" destId="{E47D30AB-614E-46F5-924C-E96C5E17E74C}" srcOrd="0" destOrd="0" presId="urn:microsoft.com/office/officeart/2008/layout/HorizontalMultiLevelHierarchy"/>
    <dgm:cxn modelId="{DB2E1543-72BA-4A32-8961-C5F79722785F}" type="presParOf" srcId="{1AC79065-AAFB-4986-82F0-2B5440B4C6B1}" destId="{87F03FB3-A80B-4FED-A7E2-2BCCB2D7E81E}" srcOrd="1" destOrd="0" presId="urn:microsoft.com/office/officeart/2008/layout/HorizontalMultiLevelHierarchy"/>
    <dgm:cxn modelId="{D4DF733F-1CC5-466A-BE5D-0A593F743E51}" type="presParOf" srcId="{70D4AB59-5EAD-4A34-A511-B85B2DF3F499}" destId="{0D8DD3F3-CA41-4B5E-A3F6-FFB28FF98F85}" srcOrd="2" destOrd="0" presId="urn:microsoft.com/office/officeart/2008/layout/HorizontalMultiLevelHierarchy"/>
    <dgm:cxn modelId="{8D0728FC-E3A6-434F-A026-8005BE75A8BC}" type="presParOf" srcId="{0D8DD3F3-CA41-4B5E-A3F6-FFB28FF98F85}" destId="{0C7E6D37-2EAE-40E7-AECB-4C86BFDE4FDA}" srcOrd="0" destOrd="0" presId="urn:microsoft.com/office/officeart/2008/layout/HorizontalMultiLevelHierarchy"/>
    <dgm:cxn modelId="{2A854EB3-1FFF-4D1D-986D-2E856C6A2637}" type="presParOf" srcId="{70D4AB59-5EAD-4A34-A511-B85B2DF3F499}" destId="{81BA6172-0624-46BD-9DFD-9F665E727C61}" srcOrd="3" destOrd="0" presId="urn:microsoft.com/office/officeart/2008/layout/HorizontalMultiLevelHierarchy"/>
    <dgm:cxn modelId="{32A02F2F-421C-425A-AD10-BD4616E34B82}" type="presParOf" srcId="{81BA6172-0624-46BD-9DFD-9F665E727C61}" destId="{191F8B65-7924-46B8-BA26-F019EEE55950}" srcOrd="0" destOrd="0" presId="urn:microsoft.com/office/officeart/2008/layout/HorizontalMultiLevelHierarchy"/>
    <dgm:cxn modelId="{D9428890-20BB-4F95-B5DC-507BDD6336EA}" type="presParOf" srcId="{81BA6172-0624-46BD-9DFD-9F665E727C61}" destId="{F0C86BEF-807A-48DA-8645-751793B5F0D0}" srcOrd="1" destOrd="0" presId="urn:microsoft.com/office/officeart/2008/layout/HorizontalMultiLevelHierarchy"/>
    <dgm:cxn modelId="{D4325A63-52AD-4426-A72B-19F3A3F0E7F1}" type="presParOf" srcId="{70D4AB59-5EAD-4A34-A511-B85B2DF3F499}" destId="{1D275B33-C4A6-41C4-931F-01B19A7DF596}" srcOrd="4" destOrd="0" presId="urn:microsoft.com/office/officeart/2008/layout/HorizontalMultiLevelHierarchy"/>
    <dgm:cxn modelId="{42DFF942-1A2D-4184-AA8E-321D0F15FA4D}" type="presParOf" srcId="{1D275B33-C4A6-41C4-931F-01B19A7DF596}" destId="{25EC73F0-2CA8-4561-B22E-12DE72B01852}" srcOrd="0" destOrd="0" presId="urn:microsoft.com/office/officeart/2008/layout/HorizontalMultiLevelHierarchy"/>
    <dgm:cxn modelId="{91953EB6-1330-4FDC-BDED-89A52B6DA2ED}" type="presParOf" srcId="{70D4AB59-5EAD-4A34-A511-B85B2DF3F499}" destId="{DD9CE67D-B8B3-44CE-B754-B3EA70403894}" srcOrd="5" destOrd="0" presId="urn:microsoft.com/office/officeart/2008/layout/HorizontalMultiLevelHierarchy"/>
    <dgm:cxn modelId="{7D989B2A-71D1-4697-93A7-A1C14C5423ED}" type="presParOf" srcId="{DD9CE67D-B8B3-44CE-B754-B3EA70403894}" destId="{CF97716A-BE26-4512-A7A3-0FC17074B7F4}" srcOrd="0" destOrd="0" presId="urn:microsoft.com/office/officeart/2008/layout/HorizontalMultiLevelHierarchy"/>
    <dgm:cxn modelId="{32E70F98-83CE-4BD2-AED6-D6A301A7C1D8}" type="presParOf" srcId="{DD9CE67D-B8B3-44CE-B754-B3EA70403894}" destId="{962D61A7-ABBF-4F3D-B987-854B5F5A4566}" srcOrd="1" destOrd="0" presId="urn:microsoft.com/office/officeart/2008/layout/HorizontalMultiLevelHierarchy"/>
    <dgm:cxn modelId="{F30907C3-40BD-409D-8A91-15FDDB249E4A}" type="presParOf" srcId="{70D4AB59-5EAD-4A34-A511-B85B2DF3F499}" destId="{6C9915C5-4B48-4671-BBD8-9C77C45CE62B}" srcOrd="6" destOrd="0" presId="urn:microsoft.com/office/officeart/2008/layout/HorizontalMultiLevelHierarchy"/>
    <dgm:cxn modelId="{024FDFA3-D643-4034-A719-597D4E053955}" type="presParOf" srcId="{6C9915C5-4B48-4671-BBD8-9C77C45CE62B}" destId="{66086B43-B180-41B6-A849-17966EECDC5B}" srcOrd="0" destOrd="0" presId="urn:microsoft.com/office/officeart/2008/layout/HorizontalMultiLevelHierarchy"/>
    <dgm:cxn modelId="{91894206-14DA-427E-9896-318F3CFAB2A9}" type="presParOf" srcId="{70D4AB59-5EAD-4A34-A511-B85B2DF3F499}" destId="{8AEF739E-C52F-4186-8E24-6324A737C3A1}" srcOrd="7" destOrd="0" presId="urn:microsoft.com/office/officeart/2008/layout/HorizontalMultiLevelHierarchy"/>
    <dgm:cxn modelId="{DD379530-B8CC-43F3-A9AE-B20862BA8898}" type="presParOf" srcId="{8AEF739E-C52F-4186-8E24-6324A737C3A1}" destId="{4DE65DAC-1CF5-4C05-898D-CDDC71A2F0ED}" srcOrd="0" destOrd="0" presId="urn:microsoft.com/office/officeart/2008/layout/HorizontalMultiLevelHierarchy"/>
    <dgm:cxn modelId="{29C08AF7-9E5D-4157-B977-4D365002F486}" type="presParOf" srcId="{8AEF739E-C52F-4186-8E24-6324A737C3A1}" destId="{5AF51042-64DA-4D92-9A2C-789530966B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1341-7E0E-4B6B-B3CC-49E706AE197E}">
      <dsp:nvSpPr>
        <dsp:cNvPr id="0" name=""/>
        <dsp:cNvSpPr/>
      </dsp:nvSpPr>
      <dsp:spPr>
        <a:xfrm>
          <a:off x="2499391" y="1037067"/>
          <a:ext cx="542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182" y="45720"/>
              </a:lnTo>
            </a:path>
          </a:pathLst>
        </a:custGeom>
        <a:noFill/>
        <a:ln w="9525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2756163" y="1079920"/>
        <a:ext cx="28639" cy="5733"/>
      </dsp:txXfrm>
    </dsp:sp>
    <dsp:sp modelId="{6F218356-B342-431D-84AC-0D4BB07ED393}">
      <dsp:nvSpPr>
        <dsp:cNvPr id="0" name=""/>
        <dsp:cNvSpPr/>
      </dsp:nvSpPr>
      <dsp:spPr>
        <a:xfrm>
          <a:off x="10833" y="185159"/>
          <a:ext cx="2490358" cy="179525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Gilroy Light" panose="00000400000000000000" pitchFamily="2" charset="0"/>
            </a:rPr>
            <a:t>Art. 32-B TER CFF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  <a:latin typeface="Gilroy Light" panose="00000400000000000000" pitchFamily="2" charset="0"/>
            </a:rPr>
            <a:t>Obligación de obtener, resguardar y proporcionar al SAT la información del BC</a:t>
          </a:r>
          <a:endParaRPr lang="es-MX" sz="1800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10833" y="185159"/>
        <a:ext cx="2490358" cy="1795254"/>
      </dsp:txXfrm>
    </dsp:sp>
    <dsp:sp modelId="{266EC170-6AD4-4185-8426-130D3674F14C}">
      <dsp:nvSpPr>
        <dsp:cNvPr id="0" name=""/>
        <dsp:cNvSpPr/>
      </dsp:nvSpPr>
      <dsp:spPr>
        <a:xfrm>
          <a:off x="5562532" y="1037067"/>
          <a:ext cx="542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182" y="45720"/>
              </a:lnTo>
            </a:path>
          </a:pathLst>
        </a:custGeom>
        <a:noFill/>
        <a:ln w="9525" cap="flat" cmpd="sng" algn="ctr">
          <a:solidFill>
            <a:schemeClr val="accent5">
              <a:shade val="90000"/>
              <a:hueOff val="66457"/>
              <a:satOff val="-1660"/>
              <a:lumOff val="79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5819304" y="1079920"/>
        <a:ext cx="28639" cy="5733"/>
      </dsp:txXfrm>
    </dsp:sp>
    <dsp:sp modelId="{67E9518F-03E9-4834-8246-84F8C476A86E}">
      <dsp:nvSpPr>
        <dsp:cNvPr id="0" name=""/>
        <dsp:cNvSpPr/>
      </dsp:nvSpPr>
      <dsp:spPr>
        <a:xfrm>
          <a:off x="3073974" y="185159"/>
          <a:ext cx="2490358" cy="179525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Gilroy Light" panose="00000400000000000000" pitchFamily="2" charset="0"/>
            </a:rPr>
            <a:t>Art. 32-B Quáter CFF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  <a:latin typeface="Gilroy Light" panose="00000400000000000000" pitchFamily="2" charset="0"/>
            </a:rPr>
            <a:t>Define al BC</a:t>
          </a:r>
          <a:endParaRPr lang="es-MX" sz="1800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3073974" y="185159"/>
        <a:ext cx="2490358" cy="1795254"/>
      </dsp:txXfrm>
    </dsp:sp>
    <dsp:sp modelId="{C6FF162C-9DBC-421F-B831-F711F6957294}">
      <dsp:nvSpPr>
        <dsp:cNvPr id="0" name=""/>
        <dsp:cNvSpPr/>
      </dsp:nvSpPr>
      <dsp:spPr>
        <a:xfrm>
          <a:off x="1256012" y="1978614"/>
          <a:ext cx="6126281" cy="542182"/>
        </a:xfrm>
        <a:custGeom>
          <a:avLst/>
          <a:gdLst/>
          <a:ahLst/>
          <a:cxnLst/>
          <a:rect l="0" t="0" r="0" b="0"/>
          <a:pathLst>
            <a:path>
              <a:moveTo>
                <a:pt x="6126281" y="0"/>
              </a:moveTo>
              <a:lnTo>
                <a:pt x="6126281" y="288191"/>
              </a:lnTo>
              <a:lnTo>
                <a:pt x="0" y="288191"/>
              </a:lnTo>
              <a:lnTo>
                <a:pt x="0" y="542182"/>
              </a:lnTo>
            </a:path>
          </a:pathLst>
        </a:custGeom>
        <a:noFill/>
        <a:ln w="9525" cap="flat" cmpd="sng" algn="ctr">
          <a:solidFill>
            <a:schemeClr val="accent5">
              <a:shade val="90000"/>
              <a:hueOff val="132914"/>
              <a:satOff val="-3321"/>
              <a:lumOff val="1589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4165328" y="2246838"/>
        <a:ext cx="307649" cy="5733"/>
      </dsp:txXfrm>
    </dsp:sp>
    <dsp:sp modelId="{F88901EB-5FE5-4A22-A622-A5737DDF1BB9}">
      <dsp:nvSpPr>
        <dsp:cNvPr id="0" name=""/>
        <dsp:cNvSpPr/>
      </dsp:nvSpPr>
      <dsp:spPr>
        <a:xfrm>
          <a:off x="6137115" y="185159"/>
          <a:ext cx="2490358" cy="179525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Gilroy Light" panose="00000400000000000000" pitchFamily="2" charset="0"/>
            </a:rPr>
            <a:t>Art. 32 B Quinquies CFF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  <a:latin typeface="Gilroy Light" panose="00000400000000000000" pitchFamily="2" charset="0"/>
            </a:rPr>
            <a:t>Obligación de mantener actualizada la información del BC</a:t>
          </a:r>
          <a:endParaRPr lang="es-MX" sz="1800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6137115" y="185159"/>
        <a:ext cx="2490358" cy="1795254"/>
      </dsp:txXfrm>
    </dsp:sp>
    <dsp:sp modelId="{E91A1536-E3BD-4384-B9D7-D237627B04AE}">
      <dsp:nvSpPr>
        <dsp:cNvPr id="0" name=""/>
        <dsp:cNvSpPr/>
      </dsp:nvSpPr>
      <dsp:spPr>
        <a:xfrm>
          <a:off x="2499391" y="3405103"/>
          <a:ext cx="542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182" y="45720"/>
              </a:lnTo>
            </a:path>
          </a:pathLst>
        </a:custGeom>
        <a:noFill/>
        <a:ln w="9525" cap="flat" cmpd="sng" algn="ctr">
          <a:solidFill>
            <a:schemeClr val="accent5">
              <a:shade val="90000"/>
              <a:hueOff val="199371"/>
              <a:satOff val="-4981"/>
              <a:lumOff val="238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2756163" y="3447957"/>
        <a:ext cx="28639" cy="5733"/>
      </dsp:txXfrm>
    </dsp:sp>
    <dsp:sp modelId="{781E3935-B722-4E42-9CC3-A7FBBD71C736}">
      <dsp:nvSpPr>
        <dsp:cNvPr id="0" name=""/>
        <dsp:cNvSpPr/>
      </dsp:nvSpPr>
      <dsp:spPr>
        <a:xfrm>
          <a:off x="10833" y="2553196"/>
          <a:ext cx="2490358" cy="179525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Gilroy Light" panose="00000400000000000000" pitchFamily="2" charset="0"/>
            </a:rPr>
            <a:t>Art. 84-M y Art. 84 N CFF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  <a:latin typeface="Gilroy Light" panose="00000400000000000000" pitchFamily="2" charset="0"/>
            </a:rPr>
            <a:t>Determina infracciones y multas de hasta 2 millones de pesos.</a:t>
          </a:r>
          <a:endParaRPr lang="es-MX" sz="1800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10833" y="2553196"/>
        <a:ext cx="2490358" cy="1795254"/>
      </dsp:txXfrm>
    </dsp:sp>
    <dsp:sp modelId="{168E9F10-F0AA-4971-86BB-E15C85634B08}">
      <dsp:nvSpPr>
        <dsp:cNvPr id="0" name=""/>
        <dsp:cNvSpPr/>
      </dsp:nvSpPr>
      <dsp:spPr>
        <a:xfrm>
          <a:off x="5562532" y="3405103"/>
          <a:ext cx="542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182" y="45720"/>
              </a:lnTo>
            </a:path>
          </a:pathLst>
        </a:custGeom>
        <a:noFill/>
        <a:ln w="9525" cap="flat" cmpd="sng" algn="ctr">
          <a:solidFill>
            <a:schemeClr val="accent5">
              <a:shade val="90000"/>
              <a:hueOff val="265828"/>
              <a:satOff val="-6642"/>
              <a:lumOff val="317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5819304" y="3447957"/>
        <a:ext cx="28639" cy="5733"/>
      </dsp:txXfrm>
    </dsp:sp>
    <dsp:sp modelId="{CE9DF4B0-9F7A-4770-8652-D33D06891810}">
      <dsp:nvSpPr>
        <dsp:cNvPr id="0" name=""/>
        <dsp:cNvSpPr/>
      </dsp:nvSpPr>
      <dsp:spPr>
        <a:xfrm>
          <a:off x="3073974" y="2553196"/>
          <a:ext cx="2490358" cy="179525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Gilroy Light" panose="00000400000000000000" pitchFamily="2" charset="0"/>
            </a:rPr>
            <a:t>RMF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  <a:latin typeface="Gilroy Light" panose="00000400000000000000" pitchFamily="2" charset="0"/>
            </a:rPr>
            <a:t>Regla 2.8.1.20 a Regla 2.8.1.23</a:t>
          </a:r>
          <a:endParaRPr lang="es-MX" sz="1800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3073974" y="2553196"/>
        <a:ext cx="2490358" cy="1795254"/>
      </dsp:txXfrm>
    </dsp:sp>
    <dsp:sp modelId="{CD0389C7-7456-4605-88AF-4D1BC4B74F57}">
      <dsp:nvSpPr>
        <dsp:cNvPr id="0" name=""/>
        <dsp:cNvSpPr/>
      </dsp:nvSpPr>
      <dsp:spPr>
        <a:xfrm>
          <a:off x="6137115" y="2553196"/>
          <a:ext cx="2490358" cy="179525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Gilroy Light" panose="00000400000000000000" pitchFamily="2" charset="0"/>
            </a:rPr>
            <a:t>Art. 32 – D Fr. IX CFF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  <a:latin typeface="Gilroy Light" panose="00000400000000000000" pitchFamily="2" charset="0"/>
            </a:rPr>
            <a:t>Prohibición de contratación.</a:t>
          </a:r>
          <a:endParaRPr lang="es-MX" sz="1800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6137115" y="2553196"/>
        <a:ext cx="2490358" cy="1795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72BB1-80DE-4CA1-99FE-9D6A01305110}">
      <dsp:nvSpPr>
        <dsp:cNvPr id="0" name=""/>
        <dsp:cNvSpPr/>
      </dsp:nvSpPr>
      <dsp:spPr>
        <a:xfrm>
          <a:off x="1072356" y="809078"/>
          <a:ext cx="3769189" cy="3769189"/>
        </a:xfrm>
        <a:prstGeom prst="blockArc">
          <a:avLst>
            <a:gd name="adj1" fmla="val 8810224"/>
            <a:gd name="adj2" fmla="val 17018470"/>
            <a:gd name="adj3" fmla="val 463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81CF4-1E33-4798-9127-2655F2E7C2A9}">
      <dsp:nvSpPr>
        <dsp:cNvPr id="0" name=""/>
        <dsp:cNvSpPr/>
      </dsp:nvSpPr>
      <dsp:spPr>
        <a:xfrm>
          <a:off x="1077178" y="753391"/>
          <a:ext cx="3978491" cy="3978491"/>
        </a:xfrm>
        <a:prstGeom prst="blockArc">
          <a:avLst>
            <a:gd name="adj1" fmla="val 88602"/>
            <a:gd name="adj2" fmla="val 10888602"/>
            <a:gd name="adj3" fmla="val 4395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B70D-FCEE-4D77-825E-71FCB4BB0E89}">
      <dsp:nvSpPr>
        <dsp:cNvPr id="0" name=""/>
        <dsp:cNvSpPr/>
      </dsp:nvSpPr>
      <dsp:spPr>
        <a:xfrm>
          <a:off x="1242759" y="809661"/>
          <a:ext cx="3769189" cy="3769189"/>
        </a:xfrm>
        <a:prstGeom prst="blockArc">
          <a:avLst>
            <a:gd name="adj1" fmla="val 15358411"/>
            <a:gd name="adj2" fmla="val 2225536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F1B2C-40DC-4C3A-A4AC-01DDCA9A931C}">
      <dsp:nvSpPr>
        <dsp:cNvPr id="0" name=""/>
        <dsp:cNvSpPr/>
      </dsp:nvSpPr>
      <dsp:spPr>
        <a:xfrm>
          <a:off x="2134126" y="1815610"/>
          <a:ext cx="1734627" cy="17346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tx1"/>
              </a:solidFill>
              <a:latin typeface="Gilroy Light" panose="00000400000000000000" pitchFamily="2" charset="0"/>
            </a:rPr>
            <a:t>Control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tx1"/>
              </a:solidFill>
              <a:latin typeface="Gilroy Light" panose="00000400000000000000" pitchFamily="2" charset="0"/>
            </a:rPr>
            <a:t>efectivo</a:t>
          </a:r>
        </a:p>
      </dsp:txBody>
      <dsp:txXfrm>
        <a:off x="2388156" y="2069640"/>
        <a:ext cx="1226567" cy="1226567"/>
      </dsp:txXfrm>
    </dsp:sp>
    <dsp:sp modelId="{F6B41B66-769C-4893-A107-74E6A6206307}">
      <dsp:nvSpPr>
        <dsp:cNvPr id="0" name=""/>
        <dsp:cNvSpPr/>
      </dsp:nvSpPr>
      <dsp:spPr>
        <a:xfrm>
          <a:off x="2151410" y="-159553"/>
          <a:ext cx="1907982" cy="1854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Gilroy Light" panose="00000400000000000000" pitchFamily="2" charset="0"/>
            </a:rPr>
            <a:t>b) Acciones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Gilroy Light" panose="00000400000000000000" pitchFamily="2" charset="0"/>
            </a:rPr>
            <a:t>con voto +50%</a:t>
          </a:r>
        </a:p>
      </dsp:txBody>
      <dsp:txXfrm>
        <a:off x="2430827" y="112014"/>
        <a:ext cx="1349148" cy="1311239"/>
      </dsp:txXfrm>
    </dsp:sp>
    <dsp:sp modelId="{3D3D8DCC-725D-45B7-914D-49CDAE455484}">
      <dsp:nvSpPr>
        <dsp:cNvPr id="0" name=""/>
        <dsp:cNvSpPr/>
      </dsp:nvSpPr>
      <dsp:spPr>
        <a:xfrm>
          <a:off x="4123906" y="2751564"/>
          <a:ext cx="1792156" cy="182460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Gilroy Light" panose="00000400000000000000" pitchFamily="2" charset="0"/>
            </a:rPr>
            <a:t>c) Dirige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Gilroy Light" panose="00000400000000000000" pitchFamily="2" charset="0"/>
            </a:rPr>
            <a:t>Administración</a:t>
          </a:r>
        </a:p>
      </dsp:txBody>
      <dsp:txXfrm>
        <a:off x="4386361" y="3018770"/>
        <a:ext cx="1267246" cy="1290188"/>
      </dsp:txXfrm>
    </dsp:sp>
    <dsp:sp modelId="{7F2AA490-960B-4164-92FE-56200373031B}">
      <dsp:nvSpPr>
        <dsp:cNvPr id="0" name=""/>
        <dsp:cNvSpPr/>
      </dsp:nvSpPr>
      <dsp:spPr>
        <a:xfrm>
          <a:off x="217625" y="2680164"/>
          <a:ext cx="1825171" cy="176685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Gilroy Light" panose="00000400000000000000" pitchFamily="2" charset="0"/>
            </a:rPr>
            <a:t>a) Toma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Gilroy Light" panose="00000400000000000000" pitchFamily="2" charset="0"/>
            </a:rPr>
            <a:t>decisiones 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Gilroy Light" panose="00000400000000000000" pitchFamily="2" charset="0"/>
            </a:rPr>
            <a:t>asambleas</a:t>
          </a:r>
        </a:p>
      </dsp:txBody>
      <dsp:txXfrm>
        <a:off x="484915" y="2938913"/>
        <a:ext cx="1290591" cy="1249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915C5-4B48-4671-BBD8-9C77C45CE62B}">
      <dsp:nvSpPr>
        <dsp:cNvPr id="0" name=""/>
        <dsp:cNvSpPr/>
      </dsp:nvSpPr>
      <dsp:spPr>
        <a:xfrm>
          <a:off x="2488922" y="2832518"/>
          <a:ext cx="704711" cy="2014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355" y="0"/>
              </a:lnTo>
              <a:lnTo>
                <a:pt x="352355" y="2014229"/>
              </a:lnTo>
              <a:lnTo>
                <a:pt x="704711" y="2014229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2787929" y="3786283"/>
        <a:ext cx="106697" cy="106697"/>
      </dsp:txXfrm>
    </dsp:sp>
    <dsp:sp modelId="{1D275B33-C4A6-41C4-931F-01B19A7DF596}">
      <dsp:nvSpPr>
        <dsp:cNvPr id="0" name=""/>
        <dsp:cNvSpPr/>
      </dsp:nvSpPr>
      <dsp:spPr>
        <a:xfrm>
          <a:off x="2488922" y="2832518"/>
          <a:ext cx="704711" cy="671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355" y="0"/>
              </a:lnTo>
              <a:lnTo>
                <a:pt x="352355" y="671409"/>
              </a:lnTo>
              <a:lnTo>
                <a:pt x="704711" y="671409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16944" y="3143889"/>
        <a:ext cx="48667" cy="48667"/>
      </dsp:txXfrm>
    </dsp:sp>
    <dsp:sp modelId="{0D8DD3F3-CA41-4B5E-A3F6-FFB28FF98F85}">
      <dsp:nvSpPr>
        <dsp:cNvPr id="0" name=""/>
        <dsp:cNvSpPr/>
      </dsp:nvSpPr>
      <dsp:spPr>
        <a:xfrm>
          <a:off x="2488922" y="2161108"/>
          <a:ext cx="704711" cy="671409"/>
        </a:xfrm>
        <a:custGeom>
          <a:avLst/>
          <a:gdLst/>
          <a:ahLst/>
          <a:cxnLst/>
          <a:rect l="0" t="0" r="0" b="0"/>
          <a:pathLst>
            <a:path>
              <a:moveTo>
                <a:pt x="0" y="671409"/>
              </a:moveTo>
              <a:lnTo>
                <a:pt x="352355" y="671409"/>
              </a:lnTo>
              <a:lnTo>
                <a:pt x="352355" y="0"/>
              </a:lnTo>
              <a:lnTo>
                <a:pt x="704711" y="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16944" y="2472479"/>
        <a:ext cx="48667" cy="48667"/>
      </dsp:txXfrm>
    </dsp:sp>
    <dsp:sp modelId="{62DE7236-C3DD-4662-8DD6-6B2B0DCB862D}">
      <dsp:nvSpPr>
        <dsp:cNvPr id="0" name=""/>
        <dsp:cNvSpPr/>
      </dsp:nvSpPr>
      <dsp:spPr>
        <a:xfrm>
          <a:off x="2488922" y="667012"/>
          <a:ext cx="647982" cy="2165505"/>
        </a:xfrm>
        <a:custGeom>
          <a:avLst/>
          <a:gdLst/>
          <a:ahLst/>
          <a:cxnLst/>
          <a:rect l="0" t="0" r="0" b="0"/>
          <a:pathLst>
            <a:path>
              <a:moveTo>
                <a:pt x="0" y="2165505"/>
              </a:moveTo>
              <a:lnTo>
                <a:pt x="323991" y="2165505"/>
              </a:lnTo>
              <a:lnTo>
                <a:pt x="323991" y="0"/>
              </a:lnTo>
              <a:lnTo>
                <a:pt x="647982" y="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2756404" y="1693255"/>
        <a:ext cx="113018" cy="113018"/>
      </dsp:txXfrm>
    </dsp:sp>
    <dsp:sp modelId="{A43D7B24-615C-46C1-9A15-5F65D6C17BD4}">
      <dsp:nvSpPr>
        <dsp:cNvPr id="0" name=""/>
        <dsp:cNvSpPr/>
      </dsp:nvSpPr>
      <dsp:spPr>
        <a:xfrm rot="16200000">
          <a:off x="-875193" y="2295390"/>
          <a:ext cx="5653976" cy="107425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 dirty="0">
              <a:latin typeface="Gilroy Light" panose="00000400000000000000" pitchFamily="2" charset="0"/>
            </a:rPr>
            <a:t>OBLIGATORIEDAD DE ARMONIZACIÓN NORMATIVA</a:t>
          </a:r>
        </a:p>
      </dsp:txBody>
      <dsp:txXfrm>
        <a:off x="-875193" y="2295390"/>
        <a:ext cx="5653976" cy="1074255"/>
      </dsp:txXfrm>
    </dsp:sp>
    <dsp:sp modelId="{E47D30AB-614E-46F5-924C-E96C5E17E74C}">
      <dsp:nvSpPr>
        <dsp:cNvPr id="0" name=""/>
        <dsp:cNvSpPr/>
      </dsp:nvSpPr>
      <dsp:spPr>
        <a:xfrm>
          <a:off x="3136905" y="129884"/>
          <a:ext cx="4243738" cy="1074255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  <a:latin typeface="Gilroy Light" panose="00000400000000000000" pitchFamily="2" charset="0"/>
            </a:rPr>
            <a:t>Código Fiscal de la Federación</a:t>
          </a:r>
          <a:endParaRPr lang="es-MX" sz="2000" b="1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3136905" y="129884"/>
        <a:ext cx="4243738" cy="1074255"/>
      </dsp:txXfrm>
    </dsp:sp>
    <dsp:sp modelId="{191F8B65-7924-46B8-BA26-F019EEE55950}">
      <dsp:nvSpPr>
        <dsp:cNvPr id="0" name=""/>
        <dsp:cNvSpPr/>
      </dsp:nvSpPr>
      <dsp:spPr>
        <a:xfrm>
          <a:off x="3193634" y="1623980"/>
          <a:ext cx="4243738" cy="1074255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  <a:latin typeface="Gilroy Light" panose="00000400000000000000" pitchFamily="2" charset="0"/>
            </a:rPr>
            <a:t>CONVENIOS  INTERNACIONALES EN MATERIA DE INTERCAMBIO DE INFORMACIÓN</a:t>
          </a:r>
          <a:endParaRPr lang="es-MX" sz="2000" b="1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3193634" y="1623980"/>
        <a:ext cx="4243738" cy="1074255"/>
      </dsp:txXfrm>
    </dsp:sp>
    <dsp:sp modelId="{CF97716A-BE26-4512-A7A3-0FC17074B7F4}">
      <dsp:nvSpPr>
        <dsp:cNvPr id="0" name=""/>
        <dsp:cNvSpPr/>
      </dsp:nvSpPr>
      <dsp:spPr>
        <a:xfrm>
          <a:off x="3193634" y="2966799"/>
          <a:ext cx="4243738" cy="1074255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  <a:latin typeface="Gilroy Light" panose="00000400000000000000" pitchFamily="2" charset="0"/>
            </a:rPr>
            <a:t>GAFI: GUÍA SOBRE EL BF DE LAS PERSONAS JURÍDICAS (2023)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  <a:latin typeface="Gilroy Light" panose="00000400000000000000" pitchFamily="2" charset="0"/>
            </a:rPr>
            <a:t>CONTRATACIÓN PUBLICA</a:t>
          </a:r>
          <a:endParaRPr lang="es-MX" sz="2000" b="1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3193634" y="2966799"/>
        <a:ext cx="4243738" cy="1074255"/>
      </dsp:txXfrm>
    </dsp:sp>
    <dsp:sp modelId="{4DE65DAC-1CF5-4C05-898D-CDDC71A2F0ED}">
      <dsp:nvSpPr>
        <dsp:cNvPr id="0" name=""/>
        <dsp:cNvSpPr/>
      </dsp:nvSpPr>
      <dsp:spPr>
        <a:xfrm>
          <a:off x="3193634" y="4309619"/>
          <a:ext cx="4226473" cy="1074255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  <a:latin typeface="Gilroy Light" panose="00000400000000000000" pitchFamily="2" charset="0"/>
            </a:rPr>
            <a:t>LEY DE COORDINACIÓN FISCAL </a:t>
          </a:r>
          <a:endParaRPr lang="es-MX" sz="2000" b="1" kern="1200" dirty="0">
            <a:solidFill>
              <a:schemeClr val="tx1"/>
            </a:solidFill>
            <a:latin typeface="Gilroy Light" panose="00000400000000000000" pitchFamily="2" charset="0"/>
          </a:endParaRPr>
        </a:p>
      </dsp:txBody>
      <dsp:txXfrm>
        <a:off x="3193634" y="4309619"/>
        <a:ext cx="4226473" cy="1074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2346" y="39706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E286A50-38F4-0DD5-0FFF-3E6DE070C86D}"/>
              </a:ext>
            </a:extLst>
          </p:cNvPr>
          <p:cNvCxnSpPr/>
          <p:nvPr userDrawn="1"/>
        </p:nvCxnSpPr>
        <p:spPr>
          <a:xfrm>
            <a:off x="784533" y="3554504"/>
            <a:ext cx="41647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D10FC8D0-8504-83B1-2786-AB04A4866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644" y="264236"/>
            <a:ext cx="1586339" cy="12370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7BA459-1B1D-897B-0B8B-228E6ECD8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4195938" y="1935337"/>
            <a:ext cx="726725" cy="91186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5E30DF-D797-3E94-53B2-FA9E5A8BE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43214" y="219898"/>
            <a:ext cx="2961488" cy="1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7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7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5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1159566"/>
            <a:ext cx="82296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273F03-9E36-E458-6592-07CDDD4B8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64236"/>
            <a:ext cx="1148162" cy="8953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A28ACF-2E29-F73E-5DB5-77BB73F1B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5136" y="466208"/>
            <a:ext cx="2491232" cy="525171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285CF601-7EAD-7C8D-07A6-F3CADDC08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2593075"/>
            <a:ext cx="8229600" cy="31302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1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251FBD9-CB2F-FD6A-D4B1-3F8552EE8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4992" y="1942395"/>
            <a:ext cx="4954016" cy="278259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813E2D0-1071-384D-47CB-1CDE7BBBE950}"/>
              </a:ext>
            </a:extLst>
          </p:cNvPr>
          <p:cNvSpPr txBox="1"/>
          <p:nvPr userDrawn="1"/>
        </p:nvSpPr>
        <p:spPr>
          <a:xfrm>
            <a:off x="2541541" y="6153812"/>
            <a:ext cx="63423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Libramiento Norte Poniente No. 476 Fraccionamiento Santa Clara C.P. 29014</a:t>
            </a:r>
          </a:p>
          <a:p>
            <a:pPr algn="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Tuxtla Gutiérrez, Chiapas. Tels.  (961)  3 46 85 20</a:t>
            </a:r>
          </a:p>
          <a:p>
            <a:pPr algn="r"/>
            <a:r>
              <a:rPr lang="es-ES_tradnl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www.asechiapas.gob.mx</a:t>
            </a: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0149207-7B9A-825E-3064-33D3B1AF77AC}"/>
              </a:ext>
            </a:extLst>
          </p:cNvPr>
          <p:cNvCxnSpPr/>
          <p:nvPr userDrawn="1"/>
        </p:nvCxnSpPr>
        <p:spPr>
          <a:xfrm>
            <a:off x="4445000" y="6153363"/>
            <a:ext cx="4299143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9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2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69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792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316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77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6571-118D-E741-B643-2EEE87CFCD7D}" type="datetimeFigureOut">
              <a:rPr lang="es-ES" smtClean="0"/>
              <a:t>01/03/2025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5E27-4922-AB4A-897A-F1C3E188AC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70699" y="1940829"/>
            <a:ext cx="5882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Gilroy Light" panose="00000400000000000000" pitchFamily="2" charset="0"/>
              </a:rPr>
              <a:t>Beneficiario controlador</a:t>
            </a:r>
          </a:p>
          <a:p>
            <a:r>
              <a:rPr lang="es-ES" sz="2800" b="1" dirty="0">
                <a:solidFill>
                  <a:srgbClr val="C00000"/>
                </a:solidFill>
                <a:latin typeface="Gilroy Light" panose="00000400000000000000" pitchFamily="2" charset="0"/>
                <a:cs typeface="Caviar Dreams"/>
              </a:rPr>
              <a:t>2025</a:t>
            </a:r>
            <a:endParaRPr lang="es-ES" sz="3600" b="1" dirty="0">
              <a:solidFill>
                <a:srgbClr val="C00000"/>
              </a:solidFill>
              <a:latin typeface="Gilroy Light" panose="00000400000000000000" pitchFamily="2" charset="0"/>
              <a:cs typeface="Caviar Dreams"/>
            </a:endParaRPr>
          </a:p>
        </p:txBody>
      </p:sp>
    </p:spTree>
    <p:extLst>
      <p:ext uri="{BB962C8B-B14F-4D97-AF65-F5344CB8AC3E}">
        <p14:creationId xmlns:p14="http://schemas.microsoft.com/office/powerpoint/2010/main" val="49996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0E6C8-1ABD-A1C0-95D8-E1E03EBBD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5FA2059-ECFE-B0DF-C52F-82E923954239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all" dirty="0">
                <a:latin typeface="Gilroy-Bold" panose="00000800000000000000" pitchFamily="2" charset="0"/>
              </a:rPr>
              <a:t>Excepciones Art. 32-B TER CFF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6CE2B6-0F97-5F63-39C1-537E1E15BBFE}"/>
              </a:ext>
            </a:extLst>
          </p:cNvPr>
          <p:cNvSpPr txBox="1">
            <a:spLocks/>
          </p:cNvSpPr>
          <p:nvPr/>
        </p:nvSpPr>
        <p:spPr>
          <a:xfrm>
            <a:off x="431801" y="1825625"/>
            <a:ext cx="81461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2000" dirty="0">
                <a:solidFill>
                  <a:schemeClr val="tx1"/>
                </a:solidFill>
                <a:latin typeface="Gilroy Light" panose="00000400000000000000" pitchFamily="2" charset="0"/>
              </a:rPr>
              <a:t>Cuando en un contrato el Fideicomitente/Fideicomisario sean: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MX" sz="2000" dirty="0">
              <a:solidFill>
                <a:schemeClr val="tx1"/>
              </a:solidFill>
              <a:latin typeface="Gilroy Light" panose="00000400000000000000" pitchFamily="2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Gilroy Light" panose="00000400000000000000" pitchFamily="2" charset="0"/>
              </a:rPr>
              <a:t>Dependencias de la Administración Pública Federal, Estatal o Municipal, o sus organismos descentralizados; los órganos constitucionales autónomos o los poderes legislativo o judicial, federal o local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Gilroy Light" panose="00000400000000000000" pitchFamily="2" charset="0"/>
              </a:rPr>
              <a:t>Universidades o escuelas públicas</a:t>
            </a: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971F7044-0715-3710-7C72-3132DA9FDA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20" y="4261973"/>
            <a:ext cx="4601010" cy="2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9F3AC-BCE5-9944-CA94-1FD1003E7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35CC833-AC3E-937E-A12A-F7D1A817D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085641"/>
              </p:ext>
            </p:extLst>
          </p:nvPr>
        </p:nvGraphicFramePr>
        <p:xfrm>
          <a:off x="190364" y="1059543"/>
          <a:ext cx="8852040" cy="566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24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B7250-F575-6F4D-3480-4041CCABD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A8B5A4-2A69-8864-27A6-7A5C98B64670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ilroy-Bold" panose="00000800000000000000" pitchFamily="2" charset="0"/>
              </a:rPr>
              <a:t>2a./J. 52/2023 (11a.)</a:t>
            </a:r>
            <a:endParaRPr lang="es-ES" sz="2400" dirty="0">
              <a:latin typeface="Gilroy-Bold" panose="000008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ABFCA2-FF26-3201-2C8C-E705170CDF56}"/>
              </a:ext>
            </a:extLst>
          </p:cNvPr>
          <p:cNvSpPr txBox="1">
            <a:spLocks/>
          </p:cNvSpPr>
          <p:nvPr/>
        </p:nvSpPr>
        <p:spPr>
          <a:xfrm>
            <a:off x="315686" y="1825625"/>
            <a:ext cx="8407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MX" sz="2000" kern="100" dirty="0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Beneficiarios controladores. El sistema normativo integrado por los artículos 32-b ter, 32-b </a:t>
            </a:r>
            <a:r>
              <a:rPr lang="es-MX" sz="2000" kern="100" dirty="0" err="1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quáter</a:t>
            </a:r>
            <a:r>
              <a:rPr lang="es-MX" sz="2000" kern="100" dirty="0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y 32-b quinquies del código fiscal de la federación, así como por las reglas 2.1.47, fracción </a:t>
            </a:r>
            <a:r>
              <a:rPr lang="es-MX" sz="2000" kern="100" dirty="0" err="1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xxi</a:t>
            </a:r>
            <a:r>
              <a:rPr lang="es-MX" sz="2000" kern="100" dirty="0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2.8.1.20, 2.8.1.21 y 2.8.1.22 de la resolución miscelánea fiscal para el ejercicio fiscal de 2022, que impone la obligación de identificar, obtener, conservar y proporcionar al servicio de administración tributaria la información fidedigna, completa y actualizada relacionada con aquéllos, </a:t>
            </a:r>
            <a:r>
              <a:rPr lang="es-MX" sz="2000" b="1" kern="100" dirty="0">
                <a:solidFill>
                  <a:srgbClr val="9C2142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al establecer a quiénes les recae tal carácter y emplear la expresión "cualquier otra figura jurídica", no vulnera el principio de seguridad jurídica (legislación vigente a partir del 1 de enero de 2022).</a:t>
            </a:r>
            <a:endParaRPr lang="es-MX" sz="2000" kern="100" dirty="0">
              <a:solidFill>
                <a:srgbClr val="9C2142"/>
              </a:solidFill>
              <a:latin typeface="Gilroy Light" panose="000004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6733-E841-F035-9C0A-7095B6FF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D263C-A7F6-265F-E538-21E2EC076BDD}"/>
              </a:ext>
            </a:extLst>
          </p:cNvPr>
          <p:cNvSpPr txBox="1">
            <a:spLocks/>
          </p:cNvSpPr>
          <p:nvPr/>
        </p:nvSpPr>
        <p:spPr>
          <a:xfrm>
            <a:off x="431801" y="1709513"/>
            <a:ext cx="830579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chemeClr val="tx1"/>
                </a:solidFill>
                <a:latin typeface="Gilroy Light" panose="00000400000000000000" pitchFamily="2" charset="0"/>
              </a:rPr>
              <a:t>En esos términos, la norma no deja en incertidumbre jurídica a los sujetos obligados, pues de su lectura </a:t>
            </a:r>
            <a:r>
              <a:rPr lang="es-MX" sz="2000" b="1" dirty="0">
                <a:solidFill>
                  <a:srgbClr val="C00000"/>
                </a:solidFill>
                <a:latin typeface="Gilroy Light" panose="00000400000000000000" pitchFamily="2" charset="0"/>
              </a:rPr>
              <a:t>se advierte con claridad a quiénes les recae el carácter de "beneficiario controlador"</a:t>
            </a:r>
            <a:r>
              <a:rPr lang="es-MX" sz="2000" b="1" dirty="0">
                <a:solidFill>
                  <a:schemeClr val="tx1"/>
                </a:solidFill>
                <a:latin typeface="Gilroy Light" panose="00000400000000000000" pitchFamily="2" charset="0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Gilroy Light" panose="00000400000000000000" pitchFamily="2" charset="0"/>
              </a:rPr>
              <a:t>por ejercer u obtener determinados derechos y/o el control de la entidad o figura jurídica de que se trate. Además, para efectos del sistema analizado, lo relevante no es la definición de </a:t>
            </a:r>
            <a:r>
              <a:rPr lang="es-MX" sz="2000" b="1" dirty="0">
                <a:solidFill>
                  <a:srgbClr val="C00000"/>
                </a:solidFill>
                <a:latin typeface="Gilroy Light" panose="00000400000000000000" pitchFamily="2" charset="0"/>
              </a:rPr>
              <a:t>la expresión "cualquier otra figura jurídica", pues si bien es cierto que por su amplitud, efectivamente, puede ser cualquiera, también lo es que está condicionada a que la persona física obtenga el beneficio derivado de su participación</a:t>
            </a:r>
            <a:r>
              <a:rPr lang="es-MX" sz="2000" b="1" dirty="0">
                <a:solidFill>
                  <a:schemeClr val="tx1"/>
                </a:solidFill>
                <a:latin typeface="Gilroy Light" panose="00000400000000000000" pitchFamily="2" charset="0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Gilroy Light" panose="00000400000000000000" pitchFamily="2" charset="0"/>
              </a:rPr>
              <a:t>mediante algún acto jurídico, o en última instancia ejerza derechos de uso, goce, disfrute, aprovechamiento o disposición de un bien o servicio o en cuyo nombre se realiza una transacción, aun y cuando lo haga de manera eventual, o bien, ejerza el control de la entidad o acto correspondiente.</a:t>
            </a:r>
            <a:endParaRPr lang="es-MX" sz="2000" kern="100" dirty="0">
              <a:solidFill>
                <a:schemeClr val="tx1"/>
              </a:solidFill>
              <a:latin typeface="Gilroy Light" panose="000004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395E6-3F93-C3FA-5EEA-D887262CC8D4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ilroy-Bold" panose="00000800000000000000" pitchFamily="2" charset="0"/>
              </a:rPr>
              <a:t>2a./J. 52/2023 (11a.)</a:t>
            </a:r>
            <a:endParaRPr lang="es-ES" sz="2400" dirty="0"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0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FEB4-2311-CC10-35B2-7FEDAF3D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31EBEE-9105-E74D-BCED-C494058F9F0E}"/>
              </a:ext>
            </a:extLst>
          </p:cNvPr>
          <p:cNvSpPr txBox="1"/>
          <p:nvPr/>
        </p:nvSpPr>
        <p:spPr>
          <a:xfrm>
            <a:off x="1462314" y="1107521"/>
            <a:ext cx="669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roy-Bold" panose="00000800000000000000" pitchFamily="2" charset="0"/>
              </a:rPr>
              <a:t>RMF 2025                             REGLA 2.8.1.22.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D180BD3-EC32-5E1B-7CEF-470C39E6741F}"/>
              </a:ext>
            </a:extLst>
          </p:cNvPr>
          <p:cNvGrpSpPr/>
          <p:nvPr/>
        </p:nvGrpSpPr>
        <p:grpSpPr>
          <a:xfrm>
            <a:off x="188139" y="1652601"/>
            <a:ext cx="2066136" cy="1466433"/>
            <a:chOff x="3080" y="21428"/>
            <a:chExt cx="2444055" cy="1466433"/>
          </a:xfrm>
          <a:solidFill>
            <a:srgbClr val="009887"/>
          </a:solidFill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7720166A-8738-4FBF-8D8E-25BFB3061B88}"/>
                </a:ext>
              </a:extLst>
            </p:cNvPr>
            <p:cNvSpPr/>
            <p:nvPr/>
          </p:nvSpPr>
          <p:spPr>
            <a:xfrm>
              <a:off x="3080" y="21428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F562133D-7315-38B4-3C68-7DA0A06A77C6}"/>
                </a:ext>
              </a:extLst>
            </p:cNvPr>
            <p:cNvSpPr txBox="1"/>
            <p:nvPr/>
          </p:nvSpPr>
          <p:spPr>
            <a:xfrm>
              <a:off x="3080" y="21428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I. Nombres y apellidos completos,  acreditados con documento oficial de identidad.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65E7A99-FFBE-FC35-C9D1-A5B693D67B05}"/>
              </a:ext>
            </a:extLst>
          </p:cNvPr>
          <p:cNvGrpSpPr/>
          <p:nvPr/>
        </p:nvGrpSpPr>
        <p:grpSpPr>
          <a:xfrm>
            <a:off x="2397628" y="1652601"/>
            <a:ext cx="2066136" cy="1466433"/>
            <a:chOff x="2691541" y="21428"/>
            <a:chExt cx="2444055" cy="1466433"/>
          </a:xfrm>
          <a:solidFill>
            <a:srgbClr val="009887"/>
          </a:solidFill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AE01FF8E-3D25-9443-5BE5-AE2C4DFABCF0}"/>
                </a:ext>
              </a:extLst>
            </p:cNvPr>
            <p:cNvSpPr/>
            <p:nvPr/>
          </p:nvSpPr>
          <p:spPr>
            <a:xfrm>
              <a:off x="2691541" y="21428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4288"/>
                <a:satOff val="2247"/>
                <a:lumOff val="1711"/>
                <a:alphaOff val="0"/>
              </a:schemeClr>
            </a:fillRef>
            <a:effectRef idx="3">
              <a:schemeClr val="accent3">
                <a:hueOff val="374288"/>
                <a:satOff val="2247"/>
                <a:lumOff val="17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F5D16B56-DA65-5CBF-3B0E-1F71F1A9DE7D}"/>
                </a:ext>
              </a:extLst>
            </p:cNvPr>
            <p:cNvSpPr txBox="1"/>
            <p:nvPr/>
          </p:nvSpPr>
          <p:spPr>
            <a:xfrm>
              <a:off x="2691541" y="21428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II. Alias.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EB5C3564-1AF7-B561-0565-4EC8FB3BEEB1}"/>
              </a:ext>
            </a:extLst>
          </p:cNvPr>
          <p:cNvGrpSpPr/>
          <p:nvPr/>
        </p:nvGrpSpPr>
        <p:grpSpPr>
          <a:xfrm>
            <a:off x="4636148" y="1652601"/>
            <a:ext cx="2066136" cy="1466433"/>
            <a:chOff x="5380002" y="21428"/>
            <a:chExt cx="2444055" cy="1466433"/>
          </a:xfrm>
          <a:solidFill>
            <a:srgbClr val="009887"/>
          </a:solidFill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5B405BA9-95E8-B62F-2FF2-BA6A05D77F21}"/>
                </a:ext>
              </a:extLst>
            </p:cNvPr>
            <p:cNvSpPr/>
            <p:nvPr/>
          </p:nvSpPr>
          <p:spPr>
            <a:xfrm>
              <a:off x="5380002" y="21428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48575"/>
                <a:satOff val="4493"/>
                <a:lumOff val="3423"/>
                <a:alphaOff val="0"/>
              </a:schemeClr>
            </a:fillRef>
            <a:effectRef idx="3">
              <a:schemeClr val="accent3">
                <a:hueOff val="748575"/>
                <a:satOff val="4493"/>
                <a:lumOff val="342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34EE1633-4A79-6799-6991-39CD7C6BC12F}"/>
                </a:ext>
              </a:extLst>
            </p:cNvPr>
            <p:cNvSpPr txBox="1"/>
            <p:nvPr/>
          </p:nvSpPr>
          <p:spPr>
            <a:xfrm>
              <a:off x="5380002" y="21428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III. Fecha de nacimiento. Cuando sea aplicable, fecha de defunción.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60EDA64-DF36-EC93-5A03-3187D3606D73}"/>
              </a:ext>
            </a:extLst>
          </p:cNvPr>
          <p:cNvGrpSpPr/>
          <p:nvPr/>
        </p:nvGrpSpPr>
        <p:grpSpPr>
          <a:xfrm>
            <a:off x="6903695" y="1652601"/>
            <a:ext cx="2066136" cy="1466433"/>
            <a:chOff x="8068463" y="21428"/>
            <a:chExt cx="2444055" cy="1466433"/>
          </a:xfrm>
          <a:solidFill>
            <a:srgbClr val="009887"/>
          </a:solidFill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1031B41A-3E5B-3789-8174-54C9FD1E8617}"/>
                </a:ext>
              </a:extLst>
            </p:cNvPr>
            <p:cNvSpPr/>
            <p:nvPr/>
          </p:nvSpPr>
          <p:spPr>
            <a:xfrm>
              <a:off x="8068463" y="21428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2863"/>
                <a:satOff val="6740"/>
                <a:lumOff val="5134"/>
                <a:alphaOff val="0"/>
              </a:schemeClr>
            </a:fillRef>
            <a:effectRef idx="3">
              <a:schemeClr val="accent3">
                <a:hueOff val="1122863"/>
                <a:satOff val="6740"/>
                <a:lumOff val="51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F741312-BF7E-86FF-F457-25AD4F1BCC8A}"/>
                </a:ext>
              </a:extLst>
            </p:cNvPr>
            <p:cNvSpPr txBox="1"/>
            <p:nvPr/>
          </p:nvSpPr>
          <p:spPr>
            <a:xfrm>
              <a:off x="8068463" y="21428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IV. Sexo.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0B1237A-F9C1-0F65-93F9-164F466BDD38}"/>
              </a:ext>
            </a:extLst>
          </p:cNvPr>
          <p:cNvGrpSpPr/>
          <p:nvPr/>
        </p:nvGrpSpPr>
        <p:grpSpPr>
          <a:xfrm>
            <a:off x="188139" y="3363439"/>
            <a:ext cx="2066136" cy="1466433"/>
            <a:chOff x="3080" y="1732266"/>
            <a:chExt cx="2444055" cy="1466433"/>
          </a:xfrm>
          <a:solidFill>
            <a:srgbClr val="009887"/>
          </a:solidFill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EF194E12-D4A4-7574-2A53-1EC507A63AF7}"/>
                </a:ext>
              </a:extLst>
            </p:cNvPr>
            <p:cNvSpPr/>
            <p:nvPr/>
          </p:nvSpPr>
          <p:spPr>
            <a:xfrm>
              <a:off x="3080" y="1732266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497150"/>
                <a:satOff val="8986"/>
                <a:lumOff val="6845"/>
                <a:alphaOff val="0"/>
              </a:schemeClr>
            </a:fillRef>
            <a:effectRef idx="3">
              <a:schemeClr val="accent3">
                <a:hueOff val="1497150"/>
                <a:satOff val="8986"/>
                <a:lumOff val="68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1C95DDF7-EFB1-6325-1570-2FE21C2D475C}"/>
                </a:ext>
              </a:extLst>
            </p:cNvPr>
            <p:cNvSpPr txBox="1"/>
            <p:nvPr/>
          </p:nvSpPr>
          <p:spPr>
            <a:xfrm>
              <a:off x="3080" y="1732266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V. País de origen y nacionalidad. En caso de tener más de una, identificarlas todas.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3797FDCB-62E0-377F-BF57-DDE406686848}"/>
              </a:ext>
            </a:extLst>
          </p:cNvPr>
          <p:cNvGrpSpPr/>
          <p:nvPr/>
        </p:nvGrpSpPr>
        <p:grpSpPr>
          <a:xfrm>
            <a:off x="2397628" y="3363439"/>
            <a:ext cx="2066136" cy="1466433"/>
            <a:chOff x="2691541" y="1732266"/>
            <a:chExt cx="2444055" cy="1466433"/>
          </a:xfrm>
          <a:solidFill>
            <a:srgbClr val="009887"/>
          </a:solidFill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ABC52EDC-737B-A418-C145-6BED0D0D983D}"/>
                </a:ext>
              </a:extLst>
            </p:cNvPr>
            <p:cNvSpPr/>
            <p:nvPr/>
          </p:nvSpPr>
          <p:spPr>
            <a:xfrm>
              <a:off x="2691541" y="1732266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871438"/>
                <a:satOff val="11233"/>
                <a:lumOff val="8557"/>
                <a:alphaOff val="0"/>
              </a:schemeClr>
            </a:fillRef>
            <a:effectRef idx="3">
              <a:schemeClr val="accent3">
                <a:hueOff val="1871438"/>
                <a:satOff val="11233"/>
                <a:lumOff val="85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933A7DF-FBA2-AFED-A7EF-A118EECC292B}"/>
                </a:ext>
              </a:extLst>
            </p:cNvPr>
            <p:cNvSpPr txBox="1"/>
            <p:nvPr/>
          </p:nvSpPr>
          <p:spPr>
            <a:xfrm>
              <a:off x="2691541" y="1732266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VI. CURP o su equivalente, tratándose de otros países o jurisdicciones.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D272F79-CDD9-89D1-8178-7B4B79E5019C}"/>
              </a:ext>
            </a:extLst>
          </p:cNvPr>
          <p:cNvGrpSpPr/>
          <p:nvPr/>
        </p:nvGrpSpPr>
        <p:grpSpPr>
          <a:xfrm>
            <a:off x="4636148" y="3363439"/>
            <a:ext cx="2066136" cy="1466433"/>
            <a:chOff x="5380002" y="1732266"/>
            <a:chExt cx="2444055" cy="1466433"/>
          </a:xfrm>
          <a:solidFill>
            <a:srgbClr val="009887"/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C3BEC22-CA96-0673-300B-C1A49EAB5822}"/>
                </a:ext>
              </a:extLst>
            </p:cNvPr>
            <p:cNvSpPr/>
            <p:nvPr/>
          </p:nvSpPr>
          <p:spPr>
            <a:xfrm>
              <a:off x="5380002" y="1732266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45725"/>
                <a:satOff val="13479"/>
                <a:lumOff val="10268"/>
                <a:alphaOff val="0"/>
              </a:schemeClr>
            </a:fillRef>
            <a:effectRef idx="3">
              <a:schemeClr val="accent3">
                <a:hueOff val="2245725"/>
                <a:satOff val="13479"/>
                <a:lumOff val="10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5B63DBE3-36B1-7B9A-B777-231FCADE0F3A}"/>
                </a:ext>
              </a:extLst>
            </p:cNvPr>
            <p:cNvSpPr txBox="1"/>
            <p:nvPr/>
          </p:nvSpPr>
          <p:spPr>
            <a:xfrm>
              <a:off x="5380002" y="1732266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VII. País o jurisdicción de residencia para efectos fiscales.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F6EB93B-424F-70F9-809D-1AD17D5E92BD}"/>
              </a:ext>
            </a:extLst>
          </p:cNvPr>
          <p:cNvGrpSpPr/>
          <p:nvPr/>
        </p:nvGrpSpPr>
        <p:grpSpPr>
          <a:xfrm>
            <a:off x="6903695" y="3363439"/>
            <a:ext cx="2066136" cy="1466433"/>
            <a:chOff x="8068463" y="1732266"/>
            <a:chExt cx="2444055" cy="1466433"/>
          </a:xfrm>
          <a:solidFill>
            <a:srgbClr val="009887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38B2CBB4-A4EE-8D04-0463-2E34AA2641C5}"/>
                </a:ext>
              </a:extLst>
            </p:cNvPr>
            <p:cNvSpPr/>
            <p:nvPr/>
          </p:nvSpPr>
          <p:spPr>
            <a:xfrm>
              <a:off x="8068463" y="1732266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620013"/>
                <a:satOff val="15726"/>
                <a:lumOff val="11980"/>
                <a:alphaOff val="0"/>
              </a:schemeClr>
            </a:fillRef>
            <a:effectRef idx="3">
              <a:schemeClr val="accent3">
                <a:hueOff val="2620013"/>
                <a:satOff val="15726"/>
                <a:lumOff val="11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6F068182-99B0-F007-9E26-51C6FA9AD0B1}"/>
                </a:ext>
              </a:extLst>
            </p:cNvPr>
            <p:cNvSpPr txBox="1"/>
            <p:nvPr/>
          </p:nvSpPr>
          <p:spPr>
            <a:xfrm>
              <a:off x="8068463" y="1732266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VIII. Tipo y número o clave de la identificación oficial.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FE8CC96-A3F3-71CC-CED7-F2F2869280B6}"/>
              </a:ext>
            </a:extLst>
          </p:cNvPr>
          <p:cNvGrpSpPr/>
          <p:nvPr/>
        </p:nvGrpSpPr>
        <p:grpSpPr>
          <a:xfrm>
            <a:off x="188139" y="5074278"/>
            <a:ext cx="2066136" cy="1466433"/>
            <a:chOff x="3080" y="3443105"/>
            <a:chExt cx="2444055" cy="1466433"/>
          </a:xfrm>
          <a:solidFill>
            <a:srgbClr val="009887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D5E40500-EB70-1E65-E146-ABD09006A2A1}"/>
                </a:ext>
              </a:extLst>
            </p:cNvPr>
            <p:cNvSpPr/>
            <p:nvPr/>
          </p:nvSpPr>
          <p:spPr>
            <a:xfrm>
              <a:off x="3080" y="3443105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994301"/>
                <a:satOff val="17972"/>
                <a:lumOff val="13691"/>
                <a:alphaOff val="0"/>
              </a:schemeClr>
            </a:fillRef>
            <a:effectRef idx="3">
              <a:schemeClr val="accent3">
                <a:hueOff val="2994301"/>
                <a:satOff val="17972"/>
                <a:lumOff val="136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0E706F3-068C-CE36-0C5F-AE713A9DA879}"/>
                </a:ext>
              </a:extLst>
            </p:cNvPr>
            <p:cNvSpPr txBox="1"/>
            <p:nvPr/>
          </p:nvSpPr>
          <p:spPr>
            <a:xfrm>
              <a:off x="3080" y="3443105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IX. Clave en el RFC o número de identificación fiscal, o su equivalente, en caso de ser extranjero.</a:t>
              </a:r>
              <a:endParaRPr lang="en-US" sz="1600" b="1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532456F-CB3F-C609-890D-6596C87B21C0}"/>
              </a:ext>
            </a:extLst>
          </p:cNvPr>
          <p:cNvGrpSpPr/>
          <p:nvPr/>
        </p:nvGrpSpPr>
        <p:grpSpPr>
          <a:xfrm>
            <a:off x="2397628" y="5074278"/>
            <a:ext cx="2066136" cy="1466433"/>
            <a:chOff x="2691541" y="3443105"/>
            <a:chExt cx="2444055" cy="1466433"/>
          </a:xfrm>
          <a:solidFill>
            <a:srgbClr val="009887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1B7C1CA-F657-E351-D04D-BCCC1A2533B2}"/>
                </a:ext>
              </a:extLst>
            </p:cNvPr>
            <p:cNvSpPr/>
            <p:nvPr/>
          </p:nvSpPr>
          <p:spPr>
            <a:xfrm>
              <a:off x="2691541" y="3443105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368588"/>
                <a:satOff val="20219"/>
                <a:lumOff val="15402"/>
                <a:alphaOff val="0"/>
              </a:schemeClr>
            </a:fillRef>
            <a:effectRef idx="3">
              <a:schemeClr val="accent3">
                <a:hueOff val="3368588"/>
                <a:satOff val="20219"/>
                <a:lumOff val="15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512D3F94-F98E-40A4-5A5D-6FDC5135A5B9}"/>
                </a:ext>
              </a:extLst>
            </p:cNvPr>
            <p:cNvSpPr txBox="1"/>
            <p:nvPr/>
          </p:nvSpPr>
          <p:spPr>
            <a:xfrm>
              <a:off x="2691541" y="3443105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X. Estado civil, con identificación del cónyuge y régimen patrimonial, o identificación de la concubina o concubinario.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6602DCE-4C62-F669-9986-10A7859AAC34}"/>
              </a:ext>
            </a:extLst>
          </p:cNvPr>
          <p:cNvGrpSpPr/>
          <p:nvPr/>
        </p:nvGrpSpPr>
        <p:grpSpPr>
          <a:xfrm>
            <a:off x="4636148" y="5074278"/>
            <a:ext cx="2066136" cy="1466433"/>
            <a:chOff x="5380002" y="3443105"/>
            <a:chExt cx="2444055" cy="1466433"/>
          </a:xfrm>
          <a:solidFill>
            <a:srgbClr val="009887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215FD7F-AA7D-1489-274F-C9AD2F954AA4}"/>
                </a:ext>
              </a:extLst>
            </p:cNvPr>
            <p:cNvSpPr/>
            <p:nvPr/>
          </p:nvSpPr>
          <p:spPr>
            <a:xfrm>
              <a:off x="5380002" y="3443105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42876"/>
                <a:satOff val="22465"/>
                <a:lumOff val="17114"/>
                <a:alphaOff val="0"/>
              </a:schemeClr>
            </a:fillRef>
            <a:effectRef idx="3">
              <a:schemeClr val="accent3">
                <a:hueOff val="3742876"/>
                <a:satOff val="22465"/>
                <a:lumOff val="171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0A65A28-6888-8EA5-6204-8C949B51BF26}"/>
                </a:ext>
              </a:extLst>
            </p:cNvPr>
            <p:cNvSpPr txBox="1"/>
            <p:nvPr/>
          </p:nvSpPr>
          <p:spPr>
            <a:xfrm>
              <a:off x="5380002" y="3443105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XI. Datos de contacto: correo electrónico y números telefónicos.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DA161F5-6318-CF2C-FF41-3219FA190AC8}"/>
              </a:ext>
            </a:extLst>
          </p:cNvPr>
          <p:cNvGrpSpPr/>
          <p:nvPr/>
        </p:nvGrpSpPr>
        <p:grpSpPr>
          <a:xfrm>
            <a:off x="6903695" y="5074278"/>
            <a:ext cx="2066136" cy="1466433"/>
            <a:chOff x="8068463" y="3443105"/>
            <a:chExt cx="2444055" cy="1466433"/>
          </a:xfrm>
          <a:solidFill>
            <a:srgbClr val="009887"/>
          </a:solidFill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1CA46442-BB3C-E822-FE25-C2F754EE514C}"/>
                </a:ext>
              </a:extLst>
            </p:cNvPr>
            <p:cNvSpPr/>
            <p:nvPr/>
          </p:nvSpPr>
          <p:spPr>
            <a:xfrm>
              <a:off x="8068463" y="3443105"/>
              <a:ext cx="2444055" cy="1466433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117163"/>
                <a:satOff val="24712"/>
                <a:lumOff val="18825"/>
                <a:alphaOff val="0"/>
              </a:schemeClr>
            </a:fillRef>
            <a:effectRef idx="3">
              <a:schemeClr val="accent3">
                <a:hueOff val="4117163"/>
                <a:satOff val="24712"/>
                <a:lumOff val="188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43E134A-A5F5-B538-2952-EC0335AE5463}"/>
                </a:ext>
              </a:extLst>
            </p:cNvPr>
            <p:cNvSpPr txBox="1"/>
            <p:nvPr/>
          </p:nvSpPr>
          <p:spPr>
            <a:xfrm>
              <a:off x="8068463" y="3443105"/>
              <a:ext cx="2444055" cy="14664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XII. Domicilio particular y domicilio fiscal.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94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633F0-F2BB-8EFC-EA87-7D3C4AB13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CE9A1B4-C5C6-07A4-5EC0-7FACE425F8B8}"/>
              </a:ext>
            </a:extLst>
          </p:cNvPr>
          <p:cNvGrpSpPr/>
          <p:nvPr/>
        </p:nvGrpSpPr>
        <p:grpSpPr>
          <a:xfrm>
            <a:off x="114860" y="1536493"/>
            <a:ext cx="2167018" cy="1527388"/>
            <a:chOff x="3208" y="123009"/>
            <a:chExt cx="2545647" cy="1527388"/>
          </a:xfrm>
          <a:solidFill>
            <a:srgbClr val="D3C284"/>
          </a:solidFill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7683952-9E44-A711-AAAE-9DEF1460B330}"/>
                </a:ext>
              </a:extLst>
            </p:cNvPr>
            <p:cNvSpPr/>
            <p:nvPr/>
          </p:nvSpPr>
          <p:spPr>
            <a:xfrm>
              <a:off x="3208" y="123009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99997DE6-943F-1DA6-2192-BE52C321EA68}"/>
                </a:ext>
              </a:extLst>
            </p:cNvPr>
            <p:cNvSpPr txBox="1"/>
            <p:nvPr/>
          </p:nvSpPr>
          <p:spPr>
            <a:xfrm>
              <a:off x="3208" y="123009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XIII. Relación con la persona moral o calidad que ostenta en el fideicomiso o la figura jurídica según corresponda.</a:t>
              </a:r>
              <a:endParaRPr lang="en-US" sz="14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22183D2-D522-132D-29C8-C9C014D3A42F}"/>
              </a:ext>
            </a:extLst>
          </p:cNvPr>
          <p:cNvGrpSpPr/>
          <p:nvPr/>
        </p:nvGrpSpPr>
        <p:grpSpPr>
          <a:xfrm>
            <a:off x="2407074" y="1536493"/>
            <a:ext cx="2167018" cy="1527388"/>
            <a:chOff x="2803421" y="123009"/>
            <a:chExt cx="2545647" cy="1527388"/>
          </a:xfrm>
          <a:solidFill>
            <a:srgbClr val="D3C284"/>
          </a:solidFill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C0FF65D7-E525-62E7-F545-AC9E6982F5AC}"/>
                </a:ext>
              </a:extLst>
            </p:cNvPr>
            <p:cNvSpPr/>
            <p:nvPr/>
          </p:nvSpPr>
          <p:spPr>
            <a:xfrm>
              <a:off x="2803421" y="123009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7463"/>
                <a:satOff val="2746"/>
                <a:lumOff val="2092"/>
                <a:alphaOff val="0"/>
              </a:schemeClr>
            </a:fillRef>
            <a:effectRef idx="0">
              <a:schemeClr val="accent3">
                <a:hueOff val="457463"/>
                <a:satOff val="2746"/>
                <a:lumOff val="20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9251EBC0-F5CC-1BAB-DE9E-9E6474017035}"/>
                </a:ext>
              </a:extLst>
            </p:cNvPr>
            <p:cNvSpPr txBox="1"/>
            <p:nvPr/>
          </p:nvSpPr>
          <p:spPr>
            <a:xfrm>
              <a:off x="2803421" y="123009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XIV. Grado de participación en la persona moral o en el fideicomiso o figura jurídica.</a:t>
              </a:r>
              <a:endParaRPr lang="en-US" sz="14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D0C9C736-D53C-2CAF-46A0-BF60A771B98A}"/>
              </a:ext>
            </a:extLst>
          </p:cNvPr>
          <p:cNvGrpSpPr/>
          <p:nvPr/>
        </p:nvGrpSpPr>
        <p:grpSpPr>
          <a:xfrm>
            <a:off x="4684772" y="1536493"/>
            <a:ext cx="2167018" cy="1527388"/>
            <a:chOff x="5603633" y="123009"/>
            <a:chExt cx="2545647" cy="1527388"/>
          </a:xfrm>
          <a:solidFill>
            <a:srgbClr val="D3C284"/>
          </a:solidFill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0640D6BE-1525-4A25-E736-F8894E7B9D66}"/>
                </a:ext>
              </a:extLst>
            </p:cNvPr>
            <p:cNvSpPr/>
            <p:nvPr/>
          </p:nvSpPr>
          <p:spPr>
            <a:xfrm>
              <a:off x="5603633" y="123009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14925"/>
                <a:satOff val="5492"/>
                <a:lumOff val="4183"/>
                <a:alphaOff val="0"/>
              </a:schemeClr>
            </a:fillRef>
            <a:effectRef idx="0">
              <a:schemeClr val="accent3">
                <a:hueOff val="914925"/>
                <a:satOff val="5492"/>
                <a:lumOff val="41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48255F4-3ADA-0367-0D50-9801CC93CD86}"/>
                </a:ext>
              </a:extLst>
            </p:cNvPr>
            <p:cNvSpPr txBox="1"/>
            <p:nvPr/>
          </p:nvSpPr>
          <p:spPr>
            <a:xfrm>
              <a:off x="5603633" y="123009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XV. Descripción de la forma de participación o control (directo o indirecto).</a:t>
              </a:r>
              <a:endParaRPr lang="en-US" sz="14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E14556C-058B-958C-05A7-4E035A2B7516}"/>
              </a:ext>
            </a:extLst>
          </p:cNvPr>
          <p:cNvGrpSpPr/>
          <p:nvPr/>
        </p:nvGrpSpPr>
        <p:grpSpPr>
          <a:xfrm>
            <a:off x="6918928" y="1536493"/>
            <a:ext cx="2167018" cy="1527388"/>
            <a:chOff x="8403846" y="123009"/>
            <a:chExt cx="2545647" cy="1527388"/>
          </a:xfrm>
          <a:solidFill>
            <a:srgbClr val="D3C284"/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AAEE8BCD-0773-B36B-B63D-7D8F6C31AB61}"/>
                </a:ext>
              </a:extLst>
            </p:cNvPr>
            <p:cNvSpPr/>
            <p:nvPr/>
          </p:nvSpPr>
          <p:spPr>
            <a:xfrm>
              <a:off x="8403846" y="123009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72388"/>
                <a:satOff val="8237"/>
                <a:lumOff val="6275"/>
                <a:alphaOff val="0"/>
              </a:schemeClr>
            </a:fillRef>
            <a:effectRef idx="0">
              <a:schemeClr val="accent3">
                <a:hueOff val="1372388"/>
                <a:satOff val="8237"/>
                <a:lumOff val="6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1C4E1D0A-F841-C9B6-B78F-C97A7582FE93}"/>
                </a:ext>
              </a:extLst>
            </p:cNvPr>
            <p:cNvSpPr txBox="1"/>
            <p:nvPr/>
          </p:nvSpPr>
          <p:spPr>
            <a:xfrm>
              <a:off x="8403846" y="123009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XVI. Número de acciones, partes sociales, participaciones o derechos u equivalentes; serie, clase y valor nominal de las mismas, en el capital de la persona moral.</a:t>
              </a:r>
              <a:endParaRPr lang="en-US" sz="12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67D6E9C-BE5F-03EA-AA14-8CD41F552507}"/>
              </a:ext>
            </a:extLst>
          </p:cNvPr>
          <p:cNvGrpSpPr/>
          <p:nvPr/>
        </p:nvGrpSpPr>
        <p:grpSpPr>
          <a:xfrm>
            <a:off x="114860" y="3193142"/>
            <a:ext cx="2167018" cy="1907257"/>
            <a:chOff x="3208" y="1904963"/>
            <a:chExt cx="2545647" cy="1527388"/>
          </a:xfrm>
          <a:solidFill>
            <a:srgbClr val="D3C284"/>
          </a:solidFill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A359B625-B2A6-CC08-461A-9F8B3E4DD9BA}"/>
                </a:ext>
              </a:extLst>
            </p:cNvPr>
            <p:cNvSpPr/>
            <p:nvPr/>
          </p:nvSpPr>
          <p:spPr>
            <a:xfrm>
              <a:off x="3208" y="1904963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29850"/>
                <a:satOff val="10983"/>
                <a:lumOff val="8367"/>
                <a:alphaOff val="0"/>
              </a:schemeClr>
            </a:fillRef>
            <a:effectRef idx="0">
              <a:schemeClr val="accent3">
                <a:hueOff val="1829850"/>
                <a:satOff val="10983"/>
                <a:lumOff val="83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D807857-B7C3-D48F-5994-DB3505C30E73}"/>
                </a:ext>
              </a:extLst>
            </p:cNvPr>
            <p:cNvSpPr txBox="1"/>
            <p:nvPr/>
          </p:nvSpPr>
          <p:spPr>
            <a:xfrm>
              <a:off x="3208" y="1904963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XVI. Lugar donde las acciones, partes sociales, participaciones u otros derechos equivalentes se encuentren depositados o en custodia.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8D7A6919-E82B-62E4-D6A7-7E072C51DB32}"/>
              </a:ext>
            </a:extLst>
          </p:cNvPr>
          <p:cNvGrpSpPr/>
          <p:nvPr/>
        </p:nvGrpSpPr>
        <p:grpSpPr>
          <a:xfrm>
            <a:off x="2407074" y="3193142"/>
            <a:ext cx="2167018" cy="1907257"/>
            <a:chOff x="2803421" y="1904963"/>
            <a:chExt cx="2545647" cy="1527388"/>
          </a:xfrm>
          <a:solidFill>
            <a:srgbClr val="D3C284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6EC47C4-DB23-9BDA-0BD6-9E7F15DB908B}"/>
                </a:ext>
              </a:extLst>
            </p:cNvPr>
            <p:cNvSpPr/>
            <p:nvPr/>
          </p:nvSpPr>
          <p:spPr>
            <a:xfrm>
              <a:off x="2803421" y="1904963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87313"/>
                <a:satOff val="13729"/>
                <a:lumOff val="10458"/>
                <a:alphaOff val="0"/>
              </a:schemeClr>
            </a:fillRef>
            <a:effectRef idx="0">
              <a:schemeClr val="accent3">
                <a:hueOff val="2287313"/>
                <a:satOff val="13729"/>
                <a:lumOff val="10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16F5DF2-11AB-1B7A-AF43-5A93C490E40F}"/>
                </a:ext>
              </a:extLst>
            </p:cNvPr>
            <p:cNvSpPr txBox="1"/>
            <p:nvPr/>
          </p:nvSpPr>
          <p:spPr>
            <a:xfrm>
              <a:off x="2803421" y="1904963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XVIII. Fecha determinada desde la cual la persona física adquirió la condición de beneficiario controlador de la persona moral, fideicomiso o cualquier otra figura.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62F5723-3F2F-43B3-A459-7B90797795F7}"/>
              </a:ext>
            </a:extLst>
          </p:cNvPr>
          <p:cNvGrpSpPr/>
          <p:nvPr/>
        </p:nvGrpSpPr>
        <p:grpSpPr>
          <a:xfrm>
            <a:off x="4684772" y="3193142"/>
            <a:ext cx="2167018" cy="1907257"/>
            <a:chOff x="5603633" y="1904963"/>
            <a:chExt cx="2545647" cy="1527388"/>
          </a:xfrm>
          <a:solidFill>
            <a:srgbClr val="D3C284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EA1D0C2-E126-B253-AC80-C55F9353ED17}"/>
                </a:ext>
              </a:extLst>
            </p:cNvPr>
            <p:cNvSpPr/>
            <p:nvPr/>
          </p:nvSpPr>
          <p:spPr>
            <a:xfrm>
              <a:off x="5603633" y="1904963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44775"/>
                <a:satOff val="16475"/>
                <a:lumOff val="12550"/>
                <a:alphaOff val="0"/>
              </a:schemeClr>
            </a:fillRef>
            <a:effectRef idx="0">
              <a:schemeClr val="accent3">
                <a:hueOff val="2744775"/>
                <a:satOff val="16475"/>
                <a:lumOff val="125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5FF660-C5FC-18BF-F22D-4AB134EC0C00}"/>
                </a:ext>
              </a:extLst>
            </p:cNvPr>
            <p:cNvSpPr txBox="1"/>
            <p:nvPr/>
          </p:nvSpPr>
          <p:spPr>
            <a:xfrm>
              <a:off x="5603633" y="1904963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XIX. En su caso, proporcionar los datos mencionados en las fracciones que anteceden respecto de quién o quiénes ocupen el cargo de administrador único  o del consejo de </a:t>
              </a:r>
              <a:r>
                <a:rPr lang="es-MX" sz="1200" kern="1200" dirty="0" err="1">
                  <a:solidFill>
                    <a:schemeClr val="tx1"/>
                  </a:solidFill>
                  <a:latin typeface="Gilroy Light" panose="00000400000000000000" pitchFamily="2" charset="0"/>
                </a:rPr>
                <a:t>adm</a:t>
              </a:r>
              <a:r>
                <a:rPr lang="es-MX" sz="12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, de la persona moral o equivalente.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44DE4FE-3142-EB41-BF8D-169A78C1F2EB}"/>
              </a:ext>
            </a:extLst>
          </p:cNvPr>
          <p:cNvGrpSpPr/>
          <p:nvPr/>
        </p:nvGrpSpPr>
        <p:grpSpPr>
          <a:xfrm>
            <a:off x="6918928" y="3193142"/>
            <a:ext cx="2167018" cy="1907257"/>
            <a:chOff x="8403846" y="1904963"/>
            <a:chExt cx="2545647" cy="1527388"/>
          </a:xfrm>
          <a:solidFill>
            <a:srgbClr val="D3C284"/>
          </a:solidFill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F0F0003-9886-65BB-55EC-8DC6D463F9F7}"/>
                </a:ext>
              </a:extLst>
            </p:cNvPr>
            <p:cNvSpPr/>
            <p:nvPr/>
          </p:nvSpPr>
          <p:spPr>
            <a:xfrm>
              <a:off x="8403846" y="1904963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02238"/>
                <a:satOff val="19220"/>
                <a:lumOff val="14642"/>
                <a:alphaOff val="0"/>
              </a:schemeClr>
            </a:fillRef>
            <a:effectRef idx="0">
              <a:schemeClr val="accent3">
                <a:hueOff val="3202238"/>
                <a:satOff val="19220"/>
                <a:lumOff val="146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20EB250-DB4B-35E9-C2D5-E774FD6E0AFD}"/>
                </a:ext>
              </a:extLst>
            </p:cNvPr>
            <p:cNvSpPr txBox="1"/>
            <p:nvPr/>
          </p:nvSpPr>
          <p:spPr>
            <a:xfrm>
              <a:off x="8403846" y="1904963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XX. Fecha en la que haya acontecido una modificación en la participación o control.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7FCDD8A-7D10-E92E-1796-9699BD71563F}"/>
              </a:ext>
            </a:extLst>
          </p:cNvPr>
          <p:cNvGrpSpPr/>
          <p:nvPr/>
        </p:nvGrpSpPr>
        <p:grpSpPr>
          <a:xfrm>
            <a:off x="2407074" y="5187484"/>
            <a:ext cx="2167018" cy="1527388"/>
            <a:chOff x="2803421" y="3686916"/>
            <a:chExt cx="2545647" cy="1527388"/>
          </a:xfrm>
          <a:solidFill>
            <a:srgbClr val="D3C284"/>
          </a:solidFill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A471BF3-D9AF-18CC-C3CB-EB681BF0EFD6}"/>
                </a:ext>
              </a:extLst>
            </p:cNvPr>
            <p:cNvSpPr/>
            <p:nvPr/>
          </p:nvSpPr>
          <p:spPr>
            <a:xfrm>
              <a:off x="2803421" y="3686916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659701"/>
                <a:satOff val="21966"/>
                <a:lumOff val="16733"/>
                <a:alphaOff val="0"/>
              </a:schemeClr>
            </a:fillRef>
            <a:effectRef idx="0">
              <a:schemeClr val="accent3">
                <a:hueOff val="3659701"/>
                <a:satOff val="21966"/>
                <a:lumOff val="167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E51D9DD-E9EA-C8FD-2CD8-E8F2FB52D282}"/>
                </a:ext>
              </a:extLst>
            </p:cNvPr>
            <p:cNvSpPr txBox="1"/>
            <p:nvPr/>
          </p:nvSpPr>
          <p:spPr>
            <a:xfrm>
              <a:off x="2803421" y="3686916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XXI. Tipo de modificación de la participación o control.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6A8126A-282E-18C5-528F-DE2C6F40D1CA}"/>
              </a:ext>
            </a:extLst>
          </p:cNvPr>
          <p:cNvGrpSpPr/>
          <p:nvPr/>
        </p:nvGrpSpPr>
        <p:grpSpPr>
          <a:xfrm>
            <a:off x="4684772" y="5187484"/>
            <a:ext cx="2167018" cy="1527388"/>
            <a:chOff x="5603633" y="3686916"/>
            <a:chExt cx="2545647" cy="1527388"/>
          </a:xfrm>
          <a:solidFill>
            <a:srgbClr val="D3C284"/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929DC85-536C-20F7-8D4B-3FDFB290CA57}"/>
                </a:ext>
              </a:extLst>
            </p:cNvPr>
            <p:cNvSpPr/>
            <p:nvPr/>
          </p:nvSpPr>
          <p:spPr>
            <a:xfrm>
              <a:off x="5603633" y="3686916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117163"/>
                <a:satOff val="24712"/>
                <a:lumOff val="18825"/>
                <a:alphaOff val="0"/>
              </a:schemeClr>
            </a:fillRef>
            <a:effectRef idx="0">
              <a:schemeClr val="accent3">
                <a:hueOff val="4117163"/>
                <a:satOff val="24712"/>
                <a:lumOff val="188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2561874-6640-8A9B-20EE-7DD7953BC566}"/>
                </a:ext>
              </a:extLst>
            </p:cNvPr>
            <p:cNvSpPr txBox="1"/>
            <p:nvPr/>
          </p:nvSpPr>
          <p:spPr>
            <a:xfrm>
              <a:off x="5603633" y="3686916"/>
              <a:ext cx="2545647" cy="15273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XXII. Fecha de terminación de la participación o control.</a:t>
              </a: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59F7CA0-0606-2F0A-CB33-86158368DC2A}"/>
              </a:ext>
            </a:extLst>
          </p:cNvPr>
          <p:cNvSpPr txBox="1"/>
          <p:nvPr/>
        </p:nvSpPr>
        <p:spPr>
          <a:xfrm>
            <a:off x="1462314" y="1107521"/>
            <a:ext cx="669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roy-Bold" panose="00000800000000000000" pitchFamily="2" charset="0"/>
              </a:rPr>
              <a:t>RMF 2025                             REGLA 2.8.1.22. </a:t>
            </a:r>
          </a:p>
        </p:txBody>
      </p:sp>
    </p:spTree>
    <p:extLst>
      <p:ext uri="{BB962C8B-B14F-4D97-AF65-F5344CB8AC3E}">
        <p14:creationId xmlns:p14="http://schemas.microsoft.com/office/powerpoint/2010/main" val="175562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B3866-E67D-C34B-5ACB-0C76E3DC2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4EBD71B-B520-7DDC-18B4-FD75643F3F5F}"/>
              </a:ext>
            </a:extLst>
          </p:cNvPr>
          <p:cNvGrpSpPr/>
          <p:nvPr/>
        </p:nvGrpSpPr>
        <p:grpSpPr>
          <a:xfrm>
            <a:off x="170544" y="2221933"/>
            <a:ext cx="2745468" cy="1971675"/>
            <a:chOff x="0" y="329502"/>
            <a:chExt cx="3286125" cy="1971675"/>
          </a:xfrm>
          <a:solidFill>
            <a:srgbClr val="CC0066"/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DA03E03-2847-8B19-22DA-39FCB415BED8}"/>
                </a:ext>
              </a:extLst>
            </p:cNvPr>
            <p:cNvSpPr/>
            <p:nvPr/>
          </p:nvSpPr>
          <p:spPr>
            <a:xfrm>
              <a:off x="0" y="329502"/>
              <a:ext cx="3286125" cy="1971675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7DD47E3-B898-B4ED-86C6-A87430D52939}"/>
                </a:ext>
              </a:extLst>
            </p:cNvPr>
            <p:cNvSpPr txBox="1"/>
            <p:nvPr/>
          </p:nvSpPr>
          <p:spPr>
            <a:xfrm>
              <a:off x="0" y="329502"/>
              <a:ext cx="3286125" cy="19716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bg1"/>
                  </a:solidFill>
                </a:rPr>
                <a:t>I. Nombre, denominación o razón social de la o las personas morales, fideicomisos o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bg1"/>
                  </a:solidFill>
                </a:rPr>
                <a:t>figuras jurídicas que tienen participación o control sobre la persona moral,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bg1"/>
                  </a:solidFill>
                </a:rPr>
                <a:t>fideicomisos o figuras jurídicas.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DF1E2FF-0385-1020-26C4-02EE7E521E73}"/>
              </a:ext>
            </a:extLst>
          </p:cNvPr>
          <p:cNvGrpSpPr/>
          <p:nvPr/>
        </p:nvGrpSpPr>
        <p:grpSpPr>
          <a:xfrm>
            <a:off x="3175685" y="2221933"/>
            <a:ext cx="2745468" cy="1971675"/>
            <a:chOff x="3614737" y="329502"/>
            <a:chExt cx="3286125" cy="1971675"/>
          </a:xfrm>
          <a:solidFill>
            <a:srgbClr val="CC0066"/>
          </a:solidFill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19C3227-31E9-9972-922F-CD259DE68A15}"/>
                </a:ext>
              </a:extLst>
            </p:cNvPr>
            <p:cNvSpPr/>
            <p:nvPr/>
          </p:nvSpPr>
          <p:spPr>
            <a:xfrm>
              <a:off x="3614737" y="329502"/>
              <a:ext cx="3286125" cy="1971675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029291"/>
                <a:satOff val="6178"/>
                <a:lumOff val="4706"/>
                <a:alphaOff val="0"/>
              </a:schemeClr>
            </a:fillRef>
            <a:effectRef idx="3">
              <a:schemeClr val="accent3">
                <a:hueOff val="1029291"/>
                <a:satOff val="6178"/>
                <a:lumOff val="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61D138F-F12C-326A-4CEF-39E4F9DEEC95}"/>
                </a:ext>
              </a:extLst>
            </p:cNvPr>
            <p:cNvSpPr txBox="1"/>
            <p:nvPr/>
          </p:nvSpPr>
          <p:spPr>
            <a:xfrm>
              <a:off x="3614737" y="329502"/>
              <a:ext cx="3286125" cy="19716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kern="1200" dirty="0">
                  <a:solidFill>
                    <a:schemeClr val="bg1"/>
                  </a:solidFill>
                </a:rPr>
                <a:t>II. País o jurisdicción de creación, constitución o registro.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4571A48-2AE9-3E67-A793-1ACC88FEA172}"/>
              </a:ext>
            </a:extLst>
          </p:cNvPr>
          <p:cNvGrpSpPr/>
          <p:nvPr/>
        </p:nvGrpSpPr>
        <p:grpSpPr>
          <a:xfrm>
            <a:off x="6238882" y="2221933"/>
            <a:ext cx="2745468" cy="1971675"/>
            <a:chOff x="7229475" y="329502"/>
            <a:chExt cx="3286125" cy="1971675"/>
          </a:xfrm>
          <a:solidFill>
            <a:srgbClr val="CC0066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AD1FB49-3DBB-E4D0-ED20-A895B8DB362C}"/>
                </a:ext>
              </a:extLst>
            </p:cNvPr>
            <p:cNvSpPr/>
            <p:nvPr/>
          </p:nvSpPr>
          <p:spPr>
            <a:xfrm>
              <a:off x="7229475" y="329502"/>
              <a:ext cx="3286125" cy="1971675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058582"/>
                <a:satOff val="12356"/>
                <a:lumOff val="9413"/>
                <a:alphaOff val="0"/>
              </a:schemeClr>
            </a:fillRef>
            <a:effectRef idx="3">
              <a:schemeClr val="accent3">
                <a:hueOff val="2058582"/>
                <a:satOff val="12356"/>
                <a:lumOff val="94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ADEFF5C-7B66-6516-5748-3513C57A74ED}"/>
                </a:ext>
              </a:extLst>
            </p:cNvPr>
            <p:cNvSpPr txBox="1"/>
            <p:nvPr/>
          </p:nvSpPr>
          <p:spPr>
            <a:xfrm>
              <a:off x="7229475" y="329502"/>
              <a:ext cx="3286125" cy="19716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kern="1200" dirty="0">
                  <a:solidFill>
                    <a:schemeClr val="bg1"/>
                  </a:solidFill>
                </a:rPr>
                <a:t>III. País o jurisdicción de residencia para efectos fiscales.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2CA62C2-EA1C-2375-BB46-9F55FD9BD4EE}"/>
              </a:ext>
            </a:extLst>
          </p:cNvPr>
          <p:cNvGrpSpPr/>
          <p:nvPr/>
        </p:nvGrpSpPr>
        <p:grpSpPr>
          <a:xfrm>
            <a:off x="1890828" y="4522220"/>
            <a:ext cx="2745468" cy="1971675"/>
            <a:chOff x="1807368" y="2629789"/>
            <a:chExt cx="3286125" cy="1971675"/>
          </a:xfrm>
          <a:solidFill>
            <a:srgbClr val="CC0066"/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321F83-E956-DEFF-EB30-122F5F0F19DA}"/>
                </a:ext>
              </a:extLst>
            </p:cNvPr>
            <p:cNvSpPr/>
            <p:nvPr/>
          </p:nvSpPr>
          <p:spPr>
            <a:xfrm>
              <a:off x="1807368" y="2629789"/>
              <a:ext cx="3286125" cy="1971675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087872"/>
                <a:satOff val="18534"/>
                <a:lumOff val="14119"/>
                <a:alphaOff val="0"/>
              </a:schemeClr>
            </a:fillRef>
            <a:effectRef idx="3">
              <a:schemeClr val="accent3">
                <a:hueOff val="3087872"/>
                <a:satOff val="18534"/>
                <a:lumOff val="141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9F913A1-F71F-F068-6233-B8111F7516E9}"/>
                </a:ext>
              </a:extLst>
            </p:cNvPr>
            <p:cNvSpPr txBox="1"/>
            <p:nvPr/>
          </p:nvSpPr>
          <p:spPr>
            <a:xfrm>
              <a:off x="1807368" y="2629789"/>
              <a:ext cx="3286125" cy="19716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kern="1200" dirty="0">
                  <a:solidFill>
                    <a:schemeClr val="bg1"/>
                  </a:solidFill>
                </a:rPr>
                <a:t>IV. Clave en el RFC o número de identificación fiscal, o su equivalente, en caso de ser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kern="1200" dirty="0">
                  <a:solidFill>
                    <a:schemeClr val="bg1"/>
                  </a:solidFill>
                </a:rPr>
                <a:t>residente en el extranjero, para efectos fiscales.</a:t>
              </a:r>
              <a:endParaRPr lang="en-US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FAA3F31-529C-B5EE-F623-674E579045A9}"/>
              </a:ext>
            </a:extLst>
          </p:cNvPr>
          <p:cNvGrpSpPr/>
          <p:nvPr/>
        </p:nvGrpSpPr>
        <p:grpSpPr>
          <a:xfrm>
            <a:off x="4881456" y="4522220"/>
            <a:ext cx="2745468" cy="1971675"/>
            <a:chOff x="5422106" y="2629789"/>
            <a:chExt cx="3286125" cy="1971675"/>
          </a:xfrm>
          <a:solidFill>
            <a:srgbClr val="CC0066"/>
          </a:solidFill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0EFD82D-6C95-981D-3E7D-7E5812D427EC}"/>
                </a:ext>
              </a:extLst>
            </p:cNvPr>
            <p:cNvSpPr/>
            <p:nvPr/>
          </p:nvSpPr>
          <p:spPr>
            <a:xfrm>
              <a:off x="5422106" y="2629789"/>
              <a:ext cx="3286125" cy="1971675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117163"/>
                <a:satOff val="24712"/>
                <a:lumOff val="18825"/>
                <a:alphaOff val="0"/>
              </a:schemeClr>
            </a:fillRef>
            <a:effectRef idx="3">
              <a:schemeClr val="accent3">
                <a:hueOff val="4117163"/>
                <a:satOff val="24712"/>
                <a:lumOff val="188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392092B-193D-281E-0CCA-0FC28C87171B}"/>
                </a:ext>
              </a:extLst>
            </p:cNvPr>
            <p:cNvSpPr txBox="1"/>
            <p:nvPr/>
          </p:nvSpPr>
          <p:spPr>
            <a:xfrm>
              <a:off x="5422106" y="2629789"/>
              <a:ext cx="3286125" cy="19716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kern="1200" dirty="0">
                  <a:solidFill>
                    <a:schemeClr val="bg1"/>
                  </a:solidFill>
                </a:rPr>
                <a:t>V. Domicilio Fiscal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12B44C5-BED6-2433-5945-D871855A1856}"/>
              </a:ext>
            </a:extLst>
          </p:cNvPr>
          <p:cNvSpPr txBox="1"/>
          <p:nvPr/>
        </p:nvSpPr>
        <p:spPr>
          <a:xfrm>
            <a:off x="170544" y="1107521"/>
            <a:ext cx="868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roy-Bold" panose="00000800000000000000" pitchFamily="2" charset="0"/>
              </a:rPr>
              <a:t>RMF 2025                REGLA 2.8.1.22.      CADENA DE CONTROL </a:t>
            </a:r>
          </a:p>
        </p:txBody>
      </p:sp>
    </p:spTree>
    <p:extLst>
      <p:ext uri="{BB962C8B-B14F-4D97-AF65-F5344CB8AC3E}">
        <p14:creationId xmlns:p14="http://schemas.microsoft.com/office/powerpoint/2010/main" val="185300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9A159-BC7E-C11E-D259-3AC3D52A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F64B870-325F-A7EA-1033-FF3068CF31FB}"/>
              </a:ext>
            </a:extLst>
          </p:cNvPr>
          <p:cNvGrpSpPr/>
          <p:nvPr/>
        </p:nvGrpSpPr>
        <p:grpSpPr>
          <a:xfrm>
            <a:off x="296191" y="1571295"/>
            <a:ext cx="2672380" cy="1603428"/>
            <a:chOff x="1175421" y="1300"/>
            <a:chExt cx="2672380" cy="1603428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F7F08C3-9F58-3B16-F675-28A003B2FCAF}"/>
                </a:ext>
              </a:extLst>
            </p:cNvPr>
            <p:cNvSpPr/>
            <p:nvPr/>
          </p:nvSpPr>
          <p:spPr>
            <a:xfrm>
              <a:off x="1175421" y="1300"/>
              <a:ext cx="2672380" cy="160342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E266993-28C7-F6D8-D217-ADCE1C1DEA86}"/>
                </a:ext>
              </a:extLst>
            </p:cNvPr>
            <p:cNvSpPr txBox="1"/>
            <p:nvPr/>
          </p:nvSpPr>
          <p:spPr>
            <a:xfrm>
              <a:off x="1175421" y="1300"/>
              <a:ext cx="2672380" cy="160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I. Datos de identificación de la notaría, correduría, oficina, así como de la persona titular ante quienes se haya formalizado la celebración.</a:t>
              </a:r>
              <a:endParaRPr lang="en-US" sz="16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C0030360-E588-C8C5-7B60-194B383DA0F4}"/>
              </a:ext>
            </a:extLst>
          </p:cNvPr>
          <p:cNvGrpSpPr/>
          <p:nvPr/>
        </p:nvGrpSpPr>
        <p:grpSpPr>
          <a:xfrm>
            <a:off x="3235810" y="1571295"/>
            <a:ext cx="2672380" cy="1603428"/>
            <a:chOff x="4115040" y="1300"/>
            <a:chExt cx="2672380" cy="1603428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9C591B7-0E07-3119-706B-962CDCE02381}"/>
                </a:ext>
              </a:extLst>
            </p:cNvPr>
            <p:cNvSpPr/>
            <p:nvPr/>
          </p:nvSpPr>
          <p:spPr>
            <a:xfrm>
              <a:off x="4115040" y="1300"/>
              <a:ext cx="2672380" cy="160342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99990"/>
                <a:satOff val="-4867"/>
                <a:lumOff val="-817"/>
                <a:alphaOff val="0"/>
              </a:schemeClr>
            </a:fillRef>
            <a:effectRef idx="2">
              <a:schemeClr val="accent4">
                <a:hueOff val="1099990"/>
                <a:satOff val="-4867"/>
                <a:lumOff val="-8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C7CC957-6355-40CD-F159-5942A80356CB}"/>
                </a:ext>
              </a:extLst>
            </p:cNvPr>
            <p:cNvSpPr txBox="1"/>
            <p:nvPr/>
          </p:nvSpPr>
          <p:spPr>
            <a:xfrm>
              <a:off x="4115040" y="1300"/>
              <a:ext cx="2672380" cy="160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II. Fecha de constitución o celebración, conforme a la escritura, acta, póliza, minuta, similar que de soporte a la constitución pm o fideicomiso o </a:t>
              </a:r>
              <a:r>
                <a:rPr lang="es-MX" sz="1600" kern="1200" dirty="0" err="1">
                  <a:solidFill>
                    <a:schemeClr val="tx1"/>
                  </a:solidFill>
                  <a:latin typeface="Gilroy Light" panose="00000400000000000000" pitchFamily="2" charset="0"/>
                </a:rPr>
                <a:t>fj</a:t>
              </a:r>
              <a:r>
                <a:rPr lang="es-MX" sz="16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.</a:t>
              </a:r>
              <a:endParaRPr lang="en-US" sz="16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B0CEF26-D35A-DE8F-E409-0507CAC87FF4}"/>
              </a:ext>
            </a:extLst>
          </p:cNvPr>
          <p:cNvGrpSpPr/>
          <p:nvPr/>
        </p:nvGrpSpPr>
        <p:grpSpPr>
          <a:xfrm>
            <a:off x="6175429" y="1571295"/>
            <a:ext cx="2672380" cy="1603428"/>
            <a:chOff x="7054659" y="1300"/>
            <a:chExt cx="2672380" cy="160342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6F9CE75-9965-1BC5-8664-0469FDD873D7}"/>
                </a:ext>
              </a:extLst>
            </p:cNvPr>
            <p:cNvSpPr/>
            <p:nvPr/>
          </p:nvSpPr>
          <p:spPr>
            <a:xfrm>
              <a:off x="7054659" y="1300"/>
              <a:ext cx="2672380" cy="160342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199979"/>
                <a:satOff val="-9734"/>
                <a:lumOff val="-1634"/>
                <a:alphaOff val="0"/>
              </a:schemeClr>
            </a:fillRef>
            <a:effectRef idx="2">
              <a:schemeClr val="accent4">
                <a:hueOff val="2199979"/>
                <a:satOff val="-9734"/>
                <a:lumOff val="-16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E411422-3F08-E180-2695-90D0F3D9351E}"/>
                </a:ext>
              </a:extLst>
            </p:cNvPr>
            <p:cNvSpPr txBox="1"/>
            <p:nvPr/>
          </p:nvSpPr>
          <p:spPr>
            <a:xfrm>
              <a:off x="7054659" y="1300"/>
              <a:ext cx="2672380" cy="160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III. El nombre completo de quienes constituyen, integran o son parte de la pm conforme al acta constitutiva o escritura pública o participaron en la celebración…</a:t>
              </a:r>
              <a:endParaRPr lang="en-US" sz="16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D258FD53-C776-F5E0-E132-D46FEDBD055C}"/>
              </a:ext>
            </a:extLst>
          </p:cNvPr>
          <p:cNvGrpSpPr/>
          <p:nvPr/>
        </p:nvGrpSpPr>
        <p:grpSpPr>
          <a:xfrm>
            <a:off x="296191" y="3354877"/>
            <a:ext cx="2672380" cy="1603428"/>
            <a:chOff x="1175421" y="1871966"/>
            <a:chExt cx="2672380" cy="160342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4882787-CEB7-3C03-4FD3-1B5AD2B24E3E}"/>
                </a:ext>
              </a:extLst>
            </p:cNvPr>
            <p:cNvSpPr/>
            <p:nvPr/>
          </p:nvSpPr>
          <p:spPr>
            <a:xfrm>
              <a:off x="1175421" y="1871966"/>
              <a:ext cx="2672380" cy="160342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299968"/>
                <a:satOff val="-14601"/>
                <a:lumOff val="-2452"/>
                <a:alphaOff val="0"/>
              </a:schemeClr>
            </a:fillRef>
            <a:effectRef idx="2">
              <a:schemeClr val="accent4">
                <a:hueOff val="3299968"/>
                <a:satOff val="-14601"/>
                <a:lumOff val="-24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EBFA293-6524-E645-4482-C200105917B8}"/>
                </a:ext>
              </a:extLst>
            </p:cNvPr>
            <p:cNvSpPr txBox="1"/>
            <p:nvPr/>
          </p:nvSpPr>
          <p:spPr>
            <a:xfrm>
              <a:off x="1175421" y="1871966"/>
              <a:ext cx="2672380" cy="160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IV. Importe del capital social de la persona moral conforme al acta constitutiva o escritura pública o del patrimonio del fideicomiso o figura jurídica.</a:t>
              </a:r>
              <a:endParaRPr lang="en-US" sz="16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0D51E23-EBEC-25AB-B524-FBA8538EC34D}"/>
              </a:ext>
            </a:extLst>
          </p:cNvPr>
          <p:cNvGrpSpPr/>
          <p:nvPr/>
        </p:nvGrpSpPr>
        <p:grpSpPr>
          <a:xfrm>
            <a:off x="3235810" y="3354877"/>
            <a:ext cx="2672380" cy="1603428"/>
            <a:chOff x="4115040" y="1871966"/>
            <a:chExt cx="2672380" cy="160342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877B6F1-DAA1-809B-74F8-80A09DD2A789}"/>
                </a:ext>
              </a:extLst>
            </p:cNvPr>
            <p:cNvSpPr/>
            <p:nvPr/>
          </p:nvSpPr>
          <p:spPr>
            <a:xfrm>
              <a:off x="4115040" y="1871966"/>
              <a:ext cx="2672380" cy="160342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399958"/>
                <a:satOff val="-19468"/>
                <a:lumOff val="-3269"/>
                <a:alphaOff val="0"/>
              </a:schemeClr>
            </a:fillRef>
            <a:effectRef idx="2">
              <a:schemeClr val="accent4">
                <a:hueOff val="4399958"/>
                <a:satOff val="-19468"/>
                <a:lumOff val="-32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F7743F0-B832-790C-6FF8-6E009726CE03}"/>
                </a:ext>
              </a:extLst>
            </p:cNvPr>
            <p:cNvSpPr txBox="1"/>
            <p:nvPr/>
          </p:nvSpPr>
          <p:spPr>
            <a:xfrm>
              <a:off x="4115040" y="1871966"/>
              <a:ext cx="2672380" cy="160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V. En caso de que con su intervención la persona moral, fideicomiso o cualquier otra figura jurídica efectúe modificaciones al capital fijo o capital variable o al patrimonio</a:t>
              </a:r>
              <a:r>
                <a:rPr lang="es-MX" sz="1400" kern="1200" dirty="0">
                  <a:latin typeface="Gilroy Light" panose="00000400000000000000" pitchFamily="2" charset="0"/>
                </a:rPr>
                <a:t>.</a:t>
              </a:r>
              <a:endParaRPr lang="en-US" sz="1400" kern="1200" dirty="0">
                <a:latin typeface="Gilroy Light" panose="00000400000000000000" pitchFamily="2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2789167F-CF53-6674-D502-162E84293079}"/>
              </a:ext>
            </a:extLst>
          </p:cNvPr>
          <p:cNvGrpSpPr/>
          <p:nvPr/>
        </p:nvGrpSpPr>
        <p:grpSpPr>
          <a:xfrm>
            <a:off x="6175429" y="3354877"/>
            <a:ext cx="2672380" cy="1603428"/>
            <a:chOff x="7054659" y="1871966"/>
            <a:chExt cx="2672380" cy="160342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E7D7B28-62EC-4849-60BE-9B84B8CC8FBE}"/>
                </a:ext>
              </a:extLst>
            </p:cNvPr>
            <p:cNvSpPr/>
            <p:nvPr/>
          </p:nvSpPr>
          <p:spPr>
            <a:xfrm>
              <a:off x="7054659" y="1871966"/>
              <a:ext cx="2672380" cy="160342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499947"/>
                <a:satOff val="-24335"/>
                <a:lumOff val="-4086"/>
                <a:alphaOff val="0"/>
              </a:schemeClr>
            </a:fillRef>
            <a:effectRef idx="2">
              <a:schemeClr val="accent4">
                <a:hueOff val="5499947"/>
                <a:satOff val="-24335"/>
                <a:lumOff val="-40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236C438-3323-B039-5269-9C64A98BCF1C}"/>
                </a:ext>
              </a:extLst>
            </p:cNvPr>
            <p:cNvSpPr txBox="1"/>
            <p:nvPr/>
          </p:nvSpPr>
          <p:spPr>
            <a:xfrm>
              <a:off x="7054659" y="1871966"/>
              <a:ext cx="2672380" cy="160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VI. Nombre del administrador único o equivalente, en su caso, miembros del consejo de administración u órgano equivalente.</a:t>
              </a:r>
              <a:endParaRPr lang="en-US" sz="16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1205E43-F839-9E41-F236-E361078BE088}"/>
              </a:ext>
            </a:extLst>
          </p:cNvPr>
          <p:cNvGrpSpPr/>
          <p:nvPr/>
        </p:nvGrpSpPr>
        <p:grpSpPr>
          <a:xfrm>
            <a:off x="3235810" y="5094918"/>
            <a:ext cx="2672380" cy="1603428"/>
            <a:chOff x="4115040" y="3742633"/>
            <a:chExt cx="2672380" cy="160342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94B03F7-52A9-9B0B-74A9-5F4341A77767}"/>
                </a:ext>
              </a:extLst>
            </p:cNvPr>
            <p:cNvSpPr/>
            <p:nvPr/>
          </p:nvSpPr>
          <p:spPr>
            <a:xfrm>
              <a:off x="4115040" y="3742633"/>
              <a:ext cx="2672380" cy="160342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599937"/>
                <a:satOff val="-29202"/>
                <a:lumOff val="-4903"/>
                <a:alphaOff val="0"/>
              </a:schemeClr>
            </a:fillRef>
            <a:effectRef idx="2">
              <a:schemeClr val="accent4">
                <a:hueOff val="6599937"/>
                <a:satOff val="-29202"/>
                <a:lumOff val="-49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2FAC1AD-7484-2C64-6E3B-68EF948963D4}"/>
                </a:ext>
              </a:extLst>
            </p:cNvPr>
            <p:cNvSpPr txBox="1"/>
            <p:nvPr/>
          </p:nvSpPr>
          <p:spPr>
            <a:xfrm>
              <a:off x="4115040" y="3742633"/>
              <a:ext cx="2672380" cy="160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  <a:latin typeface="Gilroy Light" panose="00000400000000000000" pitchFamily="2" charset="0"/>
                </a:rPr>
                <a:t>VII. Datos de inscripción, en su caso, ante los registros públicos o equivalentes.</a:t>
              </a:r>
              <a:endParaRPr lang="en-US" sz="1600" kern="1200" dirty="0">
                <a:solidFill>
                  <a:schemeClr val="tx1"/>
                </a:solidFill>
                <a:latin typeface="Gilroy Light" panose="00000400000000000000" pitchFamily="2" charset="0"/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F5B2D81-7B2A-6974-FF3F-3EF3A7AB8385}"/>
              </a:ext>
            </a:extLst>
          </p:cNvPr>
          <p:cNvSpPr txBox="1"/>
          <p:nvPr/>
        </p:nvSpPr>
        <p:spPr>
          <a:xfrm>
            <a:off x="1462314" y="1107521"/>
            <a:ext cx="669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roy-Bold" panose="00000800000000000000" pitchFamily="2" charset="0"/>
              </a:rPr>
              <a:t>RMF 2025                             REGLA 2.8.1.22. </a:t>
            </a:r>
          </a:p>
        </p:txBody>
      </p:sp>
    </p:spTree>
    <p:extLst>
      <p:ext uri="{BB962C8B-B14F-4D97-AF65-F5344CB8AC3E}">
        <p14:creationId xmlns:p14="http://schemas.microsoft.com/office/powerpoint/2010/main" val="273721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22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7E09D6-F4E3-D2F0-24B6-D3DF0DA43299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all" dirty="0">
                <a:latin typeface="Gilroy-Bold" panose="00000800000000000000" pitchFamily="2" charset="0"/>
              </a:rPr>
              <a:t>Beneficiario Controlador</a:t>
            </a:r>
            <a:endParaRPr lang="es-ES" sz="2400" cap="all" dirty="0">
              <a:latin typeface="Gilroy-Bold" panose="00000800000000000000" pitchFamily="2" charset="0"/>
            </a:endParaRPr>
          </a:p>
        </p:txBody>
      </p: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53A9CB2E-90EC-3C19-185D-D5B0A9EED1CA}"/>
              </a:ext>
            </a:extLst>
          </p:cNvPr>
          <p:cNvSpPr txBox="1">
            <a:spLocks/>
          </p:cNvSpPr>
          <p:nvPr/>
        </p:nvSpPr>
        <p:spPr>
          <a:xfrm>
            <a:off x="223680" y="2414952"/>
            <a:ext cx="4170530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Gilroy Light" panose="00000400000000000000" pitchFamily="2" charset="0"/>
              </a:rPr>
              <a:t>A partir del 2022 se establecen en el CFF, obligaciones relativas a la identificación de la persona o grupo de personas físicas que sean Beneficiarios Controladores de forma directa o indirecta de una </a:t>
            </a:r>
            <a:r>
              <a:rPr lang="es-MX" sz="2000" b="1" dirty="0">
                <a:solidFill>
                  <a:srgbClr val="009887"/>
                </a:solidFill>
                <a:latin typeface="Gilroy Light" panose="00000400000000000000" pitchFamily="2" charset="0"/>
              </a:rPr>
              <a:t>persona moral</a:t>
            </a:r>
            <a:r>
              <a:rPr lang="es-MX" sz="2000" dirty="0">
                <a:latin typeface="Gilroy Light" panose="00000400000000000000" pitchFamily="2" charset="0"/>
              </a:rPr>
              <a:t>, un </a:t>
            </a:r>
            <a:r>
              <a:rPr lang="es-MX" sz="2000" b="1" dirty="0">
                <a:solidFill>
                  <a:srgbClr val="C00000"/>
                </a:solidFill>
                <a:latin typeface="Gilroy Light" panose="00000400000000000000" pitchFamily="2" charset="0"/>
              </a:rPr>
              <a:t>fideicomiso</a:t>
            </a:r>
            <a:r>
              <a:rPr lang="es-MX" sz="2000" dirty="0">
                <a:solidFill>
                  <a:srgbClr val="9C2142"/>
                </a:solidFill>
                <a:latin typeface="Gilroy Light" panose="00000400000000000000" pitchFamily="2" charset="0"/>
              </a:rPr>
              <a:t> </a:t>
            </a:r>
            <a:r>
              <a:rPr lang="es-MX" sz="2000" dirty="0">
                <a:latin typeface="Gilroy Light" panose="00000400000000000000" pitchFamily="2" charset="0"/>
              </a:rPr>
              <a:t>o cualquier otra </a:t>
            </a:r>
            <a:r>
              <a:rPr lang="es-MX" sz="2000" b="1" dirty="0">
                <a:solidFill>
                  <a:srgbClr val="9C2142"/>
                </a:solidFill>
                <a:latin typeface="Gilroy Light" panose="00000400000000000000" pitchFamily="2" charset="0"/>
              </a:rPr>
              <a:t>figura jurídica</a:t>
            </a:r>
            <a:r>
              <a:rPr lang="es-MX" sz="2000" dirty="0">
                <a:latin typeface="Gilroy Light" panose="00000400000000000000" pitchFamily="2" charset="0"/>
              </a:rPr>
              <a:t>.</a:t>
            </a:r>
          </a:p>
          <a:p>
            <a:endParaRPr lang="en-US" sz="2000" dirty="0">
              <a:latin typeface="Gilroy Light" panose="00000400000000000000" pitchFamily="2" charset="0"/>
            </a:endParaRPr>
          </a:p>
        </p:txBody>
      </p:sp>
      <p:pic>
        <p:nvPicPr>
          <p:cNvPr id="6" name="Marcador de contenido 11" descr="Un grupo de libros en una mesa con un celular en la mano&#10;&#10;El contenido generado por IA puede ser incorrecto.">
            <a:extLst>
              <a:ext uri="{FF2B5EF4-FFF2-40B4-BE49-F238E27FC236}">
                <a16:creationId xmlns:a16="http://schemas.microsoft.com/office/drawing/2014/main" id="{41A37719-283D-3875-79A9-3AB27AE36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99006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0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0135E5C8-FC38-B19D-F3A8-20751E6F6564}"/>
              </a:ext>
            </a:extLst>
          </p:cNvPr>
          <p:cNvSpPr txBox="1">
            <a:spLocks/>
          </p:cNvSpPr>
          <p:nvPr/>
        </p:nvSpPr>
        <p:spPr>
          <a:xfrm>
            <a:off x="240707" y="2169427"/>
            <a:ext cx="3666276" cy="90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000" b="1" dirty="0">
                <a:latin typeface="Gilroy Light" panose="00000400000000000000" pitchFamily="2" charset="0"/>
              </a:rPr>
              <a:t>RECOMENDACIONES DEL GAFI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dirty="0">
              <a:latin typeface="Gilroy Light" panose="00000400000000000000" pitchFamily="2" charset="0"/>
            </a:endParaRP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921AFD83-1AD5-E184-21F3-7AC143EFD5C6}"/>
              </a:ext>
            </a:extLst>
          </p:cNvPr>
          <p:cNvSpPr txBox="1">
            <a:spLocks/>
          </p:cNvSpPr>
          <p:nvPr/>
        </p:nvSpPr>
        <p:spPr>
          <a:xfrm>
            <a:off x="4716890" y="1969859"/>
            <a:ext cx="4186403" cy="1232859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4200" b="1" dirty="0">
                <a:latin typeface="Gilroy Light" panose="00000400000000000000" pitchFamily="2" charset="0"/>
              </a:rPr>
              <a:t>OCDE: Foro Global sobre Transparencia e Intercambio de Información con Fines Fiscales del G-20</a:t>
            </a:r>
          </a:p>
        </p:txBody>
      </p:sp>
      <p:pic>
        <p:nvPicPr>
          <p:cNvPr id="6" name="Imagen 5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EFEDB5B2-D6BD-EB68-97D8-C60357BB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9" y="3297024"/>
            <a:ext cx="1110199" cy="1982499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F7066BB-88B5-B487-C78B-8F22D01CA3D4}"/>
              </a:ext>
            </a:extLst>
          </p:cNvPr>
          <p:cNvSpPr txBox="1">
            <a:spLocks/>
          </p:cNvSpPr>
          <p:nvPr/>
        </p:nvSpPr>
        <p:spPr>
          <a:xfrm>
            <a:off x="1256828" y="3035351"/>
            <a:ext cx="2735779" cy="25058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900" b="1" dirty="0">
                <a:latin typeface="Gilroy Light" panose="00000400000000000000" pitchFamily="2" charset="0"/>
              </a:rPr>
              <a:t>R 24</a:t>
            </a:r>
            <a:r>
              <a:rPr lang="es-MX" sz="1900" dirty="0">
                <a:latin typeface="Gilroy Light" panose="00000400000000000000" pitchFamily="2" charset="0"/>
              </a:rPr>
              <a:t> Transparencia y beneficiario final de las personas jurídicas.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900" b="1" dirty="0">
                <a:latin typeface="Gilroy Light" panose="00000400000000000000" pitchFamily="2" charset="0"/>
              </a:rPr>
              <a:t>R 25</a:t>
            </a:r>
            <a:r>
              <a:rPr lang="es-MX" sz="1900" dirty="0">
                <a:latin typeface="Gilroy Light" panose="00000400000000000000" pitchFamily="2" charset="0"/>
              </a:rPr>
              <a:t> Transparencia y  beneficiario final de otras estructuras</a:t>
            </a:r>
            <a:r>
              <a:rPr lang="es-MX" sz="2100" dirty="0">
                <a:latin typeface="Gilroy Light" panose="00000400000000000000" pitchFamily="2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2000" dirty="0">
              <a:latin typeface="Gilroy Light" panose="000004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2000" dirty="0">
              <a:latin typeface="Gilroy Light" panose="00000400000000000000" pitchFamily="2" charset="0"/>
            </a:endParaRPr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804A324-9FDD-F4A0-72CC-CBE1049A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21545"/>
          <a:stretch/>
        </p:blipFill>
        <p:spPr>
          <a:xfrm>
            <a:off x="4084585" y="3297024"/>
            <a:ext cx="1753891" cy="1503158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76A42F58-625E-E461-ADA2-F5CD2C24FAF7}"/>
              </a:ext>
            </a:extLst>
          </p:cNvPr>
          <p:cNvSpPr txBox="1">
            <a:spLocks/>
          </p:cNvSpPr>
          <p:nvPr/>
        </p:nvSpPr>
        <p:spPr>
          <a:xfrm>
            <a:off x="5689748" y="3049535"/>
            <a:ext cx="3213545" cy="2760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2100" dirty="0">
                <a:latin typeface="Gilroy Light" panose="00000400000000000000" pitchFamily="2" charset="0"/>
              </a:rPr>
              <a:t>Manual de Beneficiarios Finales 2019.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2100" dirty="0">
                <a:latin typeface="Gilroy Light" panose="00000400000000000000" pitchFamily="2" charset="0"/>
              </a:rPr>
              <a:t>Estándar para el Intercambio Automático de Información de Cuentas Financieras 2017.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2100" dirty="0">
                <a:latin typeface="Gilroy Light" panose="00000400000000000000" pitchFamily="2" charset="0"/>
              </a:rPr>
              <a:t>Beneficiario Final y Transparencia Fiscal – Implementación y Desafíos Pendientes 2024.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s-MX" dirty="0">
              <a:latin typeface="Gilroy Light" panose="000004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F6CE4E-535D-273C-A7E7-10F123535317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all" dirty="0">
                <a:latin typeface="Gilroy-Bold" panose="00000800000000000000" pitchFamily="2" charset="0"/>
              </a:rPr>
              <a:t>Normativa Internacional</a:t>
            </a:r>
            <a:endParaRPr lang="es-ES" sz="2400" cap="all" dirty="0"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3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9079D-6003-D109-4732-3DB0333F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F2BB07D-6FC5-A8E7-3A1E-69A6CC889937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all" dirty="0">
                <a:latin typeface="Gilroy-Bold" panose="00000800000000000000" pitchFamily="2" charset="0"/>
              </a:rPr>
              <a:t>Normativa Internacional</a:t>
            </a:r>
            <a:endParaRPr lang="es-ES" sz="2400" cap="all" dirty="0">
              <a:latin typeface="Gilroy-Bold" panose="00000800000000000000" pitchFamily="2" charset="0"/>
            </a:endParaRPr>
          </a:p>
        </p:txBody>
      </p:sp>
      <p:graphicFrame>
        <p:nvGraphicFramePr>
          <p:cNvPr id="3" name="Marcador de contenido 7">
            <a:extLst>
              <a:ext uri="{FF2B5EF4-FFF2-40B4-BE49-F238E27FC236}">
                <a16:creationId xmlns:a16="http://schemas.microsoft.com/office/drawing/2014/main" id="{460D89A7-9DE3-038C-41FD-BE90CD649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101197"/>
              </p:ext>
            </p:extLst>
          </p:nvPr>
        </p:nvGraphicFramePr>
        <p:xfrm>
          <a:off x="252846" y="1825625"/>
          <a:ext cx="8638307" cy="453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5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9583B-C6F9-7788-C4C4-0854926F8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D6D7C0-7E8B-5D42-B7AB-8D0FC6E807FF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latin typeface="Gilroy-Bold" panose="00000800000000000000" pitchFamily="2" charset="0"/>
              </a:rPr>
              <a:t>¿</a:t>
            </a:r>
            <a:r>
              <a:rPr lang="es-MX" sz="2400" cap="all" dirty="0">
                <a:latin typeface="Gilroy-Bold" panose="00000800000000000000" pitchFamily="2" charset="0"/>
              </a:rPr>
              <a:t>Quién es el beneficiario controlador?</a:t>
            </a:r>
            <a:endParaRPr lang="es-ES" sz="2400" cap="all" dirty="0">
              <a:latin typeface="Gilroy-Bold" panose="00000800000000000000" pitchFamily="2" charset="0"/>
            </a:endParaRPr>
          </a:p>
        </p:txBody>
      </p:sp>
      <p:pic>
        <p:nvPicPr>
          <p:cNvPr id="3" name="Graphic 6" descr="Filantropía">
            <a:extLst>
              <a:ext uri="{FF2B5EF4-FFF2-40B4-BE49-F238E27FC236}">
                <a16:creationId xmlns:a16="http://schemas.microsoft.com/office/drawing/2014/main" id="{ABD928AD-9EA3-8168-996C-25EA2937E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758611"/>
            <a:ext cx="3876165" cy="3876165"/>
          </a:xfrm>
          <a:prstGeom prst="rect">
            <a:avLst/>
          </a:prstGeom>
        </p:spPr>
      </p:pic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7CDCCDB8-9C47-282A-895C-3662F1464976}"/>
              </a:ext>
            </a:extLst>
          </p:cNvPr>
          <p:cNvSpPr txBox="1">
            <a:spLocks/>
          </p:cNvSpPr>
          <p:nvPr/>
        </p:nvSpPr>
        <p:spPr>
          <a:xfrm>
            <a:off x="3160533" y="1867413"/>
            <a:ext cx="5754896" cy="4517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000" dirty="0">
                <a:latin typeface="Gilroy Light" panose="00000400000000000000" pitchFamily="2" charset="0"/>
              </a:rPr>
              <a:t>Es la </a:t>
            </a:r>
            <a:r>
              <a:rPr lang="es-MX" sz="2000" dirty="0">
                <a:latin typeface="Gilroy Light" panose="00000400000000000000" pitchFamily="2" charset="0"/>
              </a:rPr>
              <a:t>persona física o grupo de personas físicas que:</a:t>
            </a:r>
          </a:p>
          <a:p>
            <a:pPr algn="just">
              <a:spcBef>
                <a:spcPts val="0"/>
              </a:spcBef>
            </a:pPr>
            <a:endParaRPr lang="es-MX" sz="2000" dirty="0">
              <a:latin typeface="Gilroy Light" panose="00000400000000000000" pitchFamily="2" charset="0"/>
            </a:endParaRPr>
          </a:p>
          <a:p>
            <a:pPr algn="just"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s-MX" sz="2000" dirty="0">
                <a:latin typeface="Gilroy Light" panose="00000400000000000000" pitchFamily="2" charset="0"/>
              </a:rPr>
              <a:t>I. </a:t>
            </a:r>
            <a:r>
              <a:rPr lang="es-MX" sz="2000" dirty="0">
                <a:latin typeface="Gilroy Light" panose="00000400000000000000" pitchFamily="2" charset="0"/>
                <a:ea typeface="Aptos" panose="020B0004020202020204" pitchFamily="34" charset="0"/>
              </a:rPr>
              <a:t>Directa o indirectamente reciben beneficios de su participación en una </a:t>
            </a:r>
            <a:r>
              <a:rPr lang="es-MX" sz="2000" b="1" dirty="0">
                <a:solidFill>
                  <a:srgbClr val="009887"/>
                </a:solidFill>
                <a:latin typeface="Gilroy Light" panose="00000400000000000000" pitchFamily="2" charset="0"/>
                <a:ea typeface="Aptos" panose="020B0004020202020204" pitchFamily="34" charset="0"/>
              </a:rPr>
              <a:t>persona moral </a:t>
            </a:r>
            <a:r>
              <a:rPr lang="es-MX" sz="2000" dirty="0">
                <a:latin typeface="Gilroy Light" panose="00000400000000000000" pitchFamily="2" charset="0"/>
                <a:ea typeface="Aptos" panose="020B0004020202020204" pitchFamily="34" charset="0"/>
              </a:rPr>
              <a:t>o </a:t>
            </a:r>
            <a:r>
              <a:rPr lang="es-MX" sz="2000" b="1" dirty="0">
                <a:solidFill>
                  <a:srgbClr val="C90166"/>
                </a:solidFill>
                <a:latin typeface="Gilroy Light" panose="00000400000000000000" pitchFamily="2" charset="0"/>
                <a:ea typeface="Aptos" panose="020B0004020202020204" pitchFamily="34" charset="0"/>
              </a:rPr>
              <a:t>fideicomiso</a:t>
            </a:r>
            <a:r>
              <a:rPr lang="es-MX" sz="2000" dirty="0">
                <a:latin typeface="Gilroy Light" panose="00000400000000000000" pitchFamily="2" charset="0"/>
                <a:ea typeface="Aptos" panose="020B0004020202020204" pitchFamily="34" charset="0"/>
              </a:rPr>
              <a:t> </a:t>
            </a:r>
            <a:r>
              <a:rPr lang="es-MX" sz="2000" dirty="0">
                <a:latin typeface="Gilroy Light" panose="00000400000000000000" pitchFamily="2" charset="0"/>
              </a:rPr>
              <a:t>o </a:t>
            </a:r>
            <a:r>
              <a:rPr lang="es-MX" sz="2000" b="1" dirty="0">
                <a:solidFill>
                  <a:srgbClr val="9C2142"/>
                </a:solidFill>
                <a:latin typeface="Gilroy Light" panose="00000400000000000000" pitchFamily="2" charset="0"/>
              </a:rPr>
              <a:t>cualquier otra figura jurídica, así como de cualquier otro acto jurídico</a:t>
            </a:r>
            <a:r>
              <a:rPr lang="es-MX" sz="2000" dirty="0">
                <a:solidFill>
                  <a:srgbClr val="9C2142"/>
                </a:solidFill>
                <a:latin typeface="Gilroy Light" panose="00000400000000000000" pitchFamily="2" charset="0"/>
              </a:rPr>
              <a:t>,</a:t>
            </a:r>
            <a:r>
              <a:rPr lang="es-MX" sz="2000" dirty="0">
                <a:solidFill>
                  <a:srgbClr val="C00000"/>
                </a:solidFill>
                <a:latin typeface="Gilroy Light" panose="00000400000000000000" pitchFamily="2" charset="0"/>
              </a:rPr>
              <a:t> </a:t>
            </a:r>
            <a:r>
              <a:rPr lang="es-MX" sz="2000" kern="100" dirty="0"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 que ejercen los derechos de uso, goce o disposición de un bien o servicio.</a:t>
            </a:r>
          </a:p>
          <a:p>
            <a:pPr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000" dirty="0">
              <a:latin typeface="Gilroy Light" panose="00000400000000000000" pitchFamily="2" charset="0"/>
            </a:endParaRPr>
          </a:p>
          <a:p>
            <a:pPr algn="just">
              <a:spcBef>
                <a:spcPts val="0"/>
              </a:spcBef>
            </a:pPr>
            <a:r>
              <a:rPr lang="es-MX" sz="2000" dirty="0">
                <a:latin typeface="Gilroy Light" panose="00000400000000000000" pitchFamily="2" charset="0"/>
              </a:rPr>
              <a:t>II. </a:t>
            </a:r>
            <a:r>
              <a:rPr lang="es-MX" sz="2000" kern="100" dirty="0"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Directa o indirectamente tienen el control de una persona moral, fideicomiso o instrumento jurídico.</a:t>
            </a:r>
          </a:p>
        </p:txBody>
      </p:sp>
    </p:spTree>
    <p:extLst>
      <p:ext uri="{BB962C8B-B14F-4D97-AF65-F5344CB8AC3E}">
        <p14:creationId xmlns:p14="http://schemas.microsoft.com/office/powerpoint/2010/main" val="282232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85410-DA42-0EEF-E4EA-A0BFF847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1B6EBF-B171-9B14-C697-42883F63FD60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latin typeface="Gilroy-Bold" panose="00000800000000000000" pitchFamily="2" charset="0"/>
              </a:rPr>
              <a:t>¿</a:t>
            </a:r>
            <a:r>
              <a:rPr lang="es-MX" sz="2400" cap="all" dirty="0">
                <a:latin typeface="Gilroy-Bold" panose="00000800000000000000" pitchFamily="2" charset="0"/>
              </a:rPr>
              <a:t>Quién ejerce el control?</a:t>
            </a:r>
            <a:endParaRPr lang="es-ES" sz="2400" cap="all" dirty="0">
              <a:latin typeface="Gilroy-Bold" panose="000008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9BECD-266B-3763-DC60-1D9CDBF3BB32}"/>
              </a:ext>
            </a:extLst>
          </p:cNvPr>
          <p:cNvSpPr txBox="1">
            <a:spLocks/>
          </p:cNvSpPr>
          <p:nvPr/>
        </p:nvSpPr>
        <p:spPr>
          <a:xfrm>
            <a:off x="207818" y="1587946"/>
            <a:ext cx="6012873" cy="5013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MX" sz="1900" kern="100" dirty="0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 considera que una persona física tiene control cuando, mediante la titularidad de acciones o títulos, por contrato o cualquier otro acto jurídico, puede:</a:t>
            </a:r>
          </a:p>
          <a:p>
            <a:pPr marL="400050" indent="-400050" algn="just">
              <a:spcBef>
                <a:spcPts val="0"/>
              </a:spcBef>
              <a:spcAft>
                <a:spcPts val="600"/>
              </a:spcAft>
              <a:buSzPts val="1000"/>
              <a:buFont typeface="+mj-lt"/>
              <a:buAutoNum type="romanUcPeriod"/>
              <a:tabLst>
                <a:tab pos="457200" algn="l"/>
              </a:tabLst>
            </a:pPr>
            <a:r>
              <a:rPr lang="es-MX" sz="1900" kern="100" dirty="0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Imponer, directa o indirectamente: decisiones en las asambleas de accionistas (u órganos equivalentes), así como nombrar o destituir a la mayoría de los directores (o sus homólogos).</a:t>
            </a:r>
          </a:p>
          <a:p>
            <a:pPr marL="400050" indent="-400050" algn="just">
              <a:spcBef>
                <a:spcPts val="0"/>
              </a:spcBef>
              <a:spcAft>
                <a:spcPts val="600"/>
              </a:spcAft>
              <a:buSzPts val="1000"/>
              <a:buFont typeface="+mj-lt"/>
              <a:buAutoNum type="romanUcPeriod"/>
              <a:tabLst>
                <a:tab pos="457200" algn="l"/>
              </a:tabLst>
            </a:pPr>
            <a:r>
              <a:rPr lang="es-MX" sz="1900" kern="100" dirty="0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Mantener la titularidad de los derechos que le permitan, directa o indirectamente: ejercer el voto de más de 15% del capital social. (Capital social= es la suma de las aportaciones de los socios)</a:t>
            </a:r>
          </a:p>
          <a:p>
            <a:pPr marL="400050" indent="-400050" algn="just">
              <a:spcBef>
                <a:spcPts val="0"/>
              </a:spcBef>
              <a:spcAft>
                <a:spcPts val="600"/>
              </a:spcAft>
              <a:buSzPts val="1000"/>
              <a:buFont typeface="+mj-lt"/>
              <a:buAutoNum type="romanUcPeriod"/>
              <a:tabLst>
                <a:tab pos="457200" algn="l"/>
              </a:tabLst>
            </a:pPr>
            <a:r>
              <a:rPr lang="es-MX" sz="1900" kern="100" dirty="0">
                <a:solidFill>
                  <a:schemeClr val="tx1"/>
                </a:solidFill>
                <a:latin typeface="Gilroy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Dirigir, directa o indirectamente; la administración, estrategia o políticas principales de la persona moral.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s-MX" sz="1900" dirty="0">
              <a:solidFill>
                <a:schemeClr val="tx1"/>
              </a:solidFill>
              <a:latin typeface="Gilroy Light" panose="00000400000000000000" pitchFamily="2" charset="0"/>
            </a:endParaRPr>
          </a:p>
        </p:txBody>
      </p:sp>
      <p:pic>
        <p:nvPicPr>
          <p:cNvPr id="4" name="Imagen 3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5E82318-596D-8FFE-0B0B-872D37DC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r="6410"/>
          <a:stretch/>
        </p:blipFill>
        <p:spPr>
          <a:xfrm>
            <a:off x="6040582" y="2556207"/>
            <a:ext cx="3210612" cy="21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4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3057C-CEB9-8AE1-3BDF-4146E2C8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3750C220-4392-40CF-A685-CE1368722D86}"/>
              </a:ext>
            </a:extLst>
          </p:cNvPr>
          <p:cNvSpPr txBox="1">
            <a:spLocks/>
          </p:cNvSpPr>
          <p:nvPr/>
        </p:nvSpPr>
        <p:spPr>
          <a:xfrm>
            <a:off x="82034" y="2339609"/>
            <a:ext cx="4489966" cy="4252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MX" sz="1800" dirty="0">
                <a:latin typeface="Gilroy Light" panose="00000400000000000000" pitchFamily="2" charset="0"/>
              </a:rPr>
              <a:t>Art. 32-B </a:t>
            </a:r>
            <a:r>
              <a:rPr lang="es-MX" sz="1800" dirty="0" err="1">
                <a:latin typeface="Gilroy Light" panose="00000400000000000000" pitchFamily="2" charset="0"/>
              </a:rPr>
              <a:t>Quáter</a:t>
            </a:r>
            <a:r>
              <a:rPr lang="es-MX" sz="1800" dirty="0">
                <a:latin typeface="Gilroy Light" panose="00000400000000000000" pitchFamily="2" charset="0"/>
              </a:rPr>
              <a:t> CFF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endParaRPr lang="es-MX" sz="1800" dirty="0">
              <a:latin typeface="Gilroy Light" panose="00000400000000000000" pitchFamily="2" charset="0"/>
            </a:endParaRPr>
          </a:p>
          <a:p>
            <a:pPr algn="just">
              <a:spcBef>
                <a:spcPts val="0"/>
              </a:spcBef>
            </a:pPr>
            <a:r>
              <a:rPr lang="es-MX" sz="1800" dirty="0">
                <a:latin typeface="Gilroy Light" panose="00000400000000000000" pitchFamily="2" charset="0"/>
              </a:rPr>
              <a:t>La persona o grupos de personas físicas que efectivamente controlen o se beneficien económicamente de una persona jurídica o figura jurídica</a:t>
            </a:r>
          </a:p>
        </p:txBody>
      </p:sp>
      <p:sp>
        <p:nvSpPr>
          <p:cNvPr id="5" name="Marcador de contenido 7">
            <a:extLst>
              <a:ext uri="{FF2B5EF4-FFF2-40B4-BE49-F238E27FC236}">
                <a16:creationId xmlns:a16="http://schemas.microsoft.com/office/drawing/2014/main" id="{D0351803-BD1A-A902-8B12-39F9F94225A9}"/>
              </a:ext>
            </a:extLst>
          </p:cNvPr>
          <p:cNvSpPr txBox="1">
            <a:spLocks/>
          </p:cNvSpPr>
          <p:nvPr/>
        </p:nvSpPr>
        <p:spPr>
          <a:xfrm>
            <a:off x="4696691" y="2239797"/>
            <a:ext cx="4267200" cy="4252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MX" sz="1800" dirty="0">
                <a:latin typeface="Gilroy Light" panose="00000400000000000000" pitchFamily="2" charset="0"/>
              </a:rPr>
              <a:t>Art. 27, B, fracción VI CFF Identificación del RFC de los socios/accionistas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endParaRPr lang="es-MX" sz="1800" dirty="0">
              <a:latin typeface="Gilroy Light" panose="00000400000000000000" pitchFamily="2" charset="0"/>
            </a:endParaRPr>
          </a:p>
          <a:p>
            <a:pPr algn="just">
              <a:spcBef>
                <a:spcPts val="0"/>
              </a:spcBef>
            </a:pPr>
            <a:r>
              <a:rPr lang="es-MX" sz="1800" dirty="0">
                <a:latin typeface="Gilroy Light" panose="00000400000000000000" pitchFamily="2" charset="0"/>
              </a:rPr>
              <a:t>Capacidad de una persona o grupo de personas (PF o </a:t>
            </a:r>
            <a:r>
              <a:rPr lang="es-MX" sz="1800" b="1" dirty="0">
                <a:solidFill>
                  <a:srgbClr val="C00000"/>
                </a:solidFill>
                <a:latin typeface="Gilroy Light" panose="00000400000000000000" pitchFamily="2" charset="0"/>
              </a:rPr>
              <a:t>PM</a:t>
            </a:r>
            <a:r>
              <a:rPr lang="es-MX" sz="1800" dirty="0">
                <a:latin typeface="Gilroy Light" panose="00000400000000000000" pitchFamily="2" charset="0"/>
              </a:rPr>
              <a:t>) de llevar cualquiera de los actos señalados en el artículo CFF 26, fracción X, cuarto párrafo, incisos a), b) y c)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1F3331-137E-6650-F604-3C36D86CD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6737" r="10329" b="11327"/>
          <a:stretch/>
        </p:blipFill>
        <p:spPr bwMode="auto">
          <a:xfrm>
            <a:off x="5352789" y="4898572"/>
            <a:ext cx="3287224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tabla, pequeño, frente, sostener&#10;&#10;El contenido generado por IA puede ser incorrecto.">
            <a:extLst>
              <a:ext uri="{FF2B5EF4-FFF2-40B4-BE49-F238E27FC236}">
                <a16:creationId xmlns:a16="http://schemas.microsoft.com/office/drawing/2014/main" id="{AD30FA04-23BA-81F0-9E01-ABD0D415F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5" y="4198316"/>
            <a:ext cx="3487442" cy="26596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583C15-4FBA-2711-6C4A-FF894509EC39}"/>
              </a:ext>
            </a:extLst>
          </p:cNvPr>
          <p:cNvSpPr txBox="1"/>
          <p:nvPr/>
        </p:nvSpPr>
        <p:spPr>
          <a:xfrm>
            <a:off x="71577" y="1107521"/>
            <a:ext cx="485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cap="all" dirty="0">
                <a:solidFill>
                  <a:srgbClr val="9C2142"/>
                </a:solidFill>
                <a:latin typeface="Gilroy-Bold" panose="00000800000000000000" pitchFamily="2" charset="0"/>
              </a:rPr>
              <a:t>beneficiario controlador</a:t>
            </a:r>
            <a:endParaRPr lang="es-ES" sz="2400" cap="all" dirty="0">
              <a:solidFill>
                <a:srgbClr val="9C2142"/>
              </a:solidFill>
              <a:latin typeface="Gilroy-Bold" panose="000008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49FEC8-69C0-713E-ABFA-DB37BF854EA7}"/>
              </a:ext>
            </a:extLst>
          </p:cNvPr>
          <p:cNvSpPr txBox="1"/>
          <p:nvPr/>
        </p:nvSpPr>
        <p:spPr>
          <a:xfrm>
            <a:off x="4696691" y="1107519"/>
            <a:ext cx="4388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all" dirty="0">
                <a:solidFill>
                  <a:srgbClr val="009887"/>
                </a:solidFill>
                <a:latin typeface="Gilroy-Bold" panose="00000800000000000000" pitchFamily="2" charset="0"/>
              </a:rPr>
              <a:t>Socios accionistas que ejercen el control efectivo</a:t>
            </a:r>
            <a:endParaRPr lang="es-ES" sz="2400" cap="all" dirty="0">
              <a:solidFill>
                <a:srgbClr val="009887"/>
              </a:solidFill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BA500-219A-5FB3-447D-0A263ABCA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0">
            <a:extLst>
              <a:ext uri="{FF2B5EF4-FFF2-40B4-BE49-F238E27FC236}">
                <a16:creationId xmlns:a16="http://schemas.microsoft.com/office/drawing/2014/main" id="{86AFA540-D639-94DF-6080-C523EF468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751453"/>
              </p:ext>
            </p:extLst>
          </p:nvPr>
        </p:nvGraphicFramePr>
        <p:xfrm>
          <a:off x="2833462" y="1951634"/>
          <a:ext cx="6125029" cy="457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F98C662-2B17-08FE-C737-540DAD5AC434}"/>
              </a:ext>
            </a:extLst>
          </p:cNvPr>
          <p:cNvSpPr txBox="1"/>
          <p:nvPr/>
        </p:nvSpPr>
        <p:spPr>
          <a:xfrm>
            <a:off x="172583" y="4239717"/>
            <a:ext cx="3201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latin typeface="Gilroy Light" panose="00000400000000000000" pitchFamily="2" charset="0"/>
              </a:rPr>
              <a:t>Avisos al RFC</a:t>
            </a:r>
          </a:p>
          <a:p>
            <a:r>
              <a:rPr lang="es-MX" sz="2000" b="1" dirty="0">
                <a:latin typeface="Gilroy Light" panose="00000400000000000000" pitchFamily="2" charset="0"/>
              </a:rPr>
              <a:t>Art, 27-B, VI </a:t>
            </a:r>
            <a:r>
              <a:rPr lang="es-MX" sz="2000" b="1" dirty="0" err="1">
                <a:latin typeface="Gilroy Light" panose="00000400000000000000" pitchFamily="2" charset="0"/>
              </a:rPr>
              <a:t>CFF</a:t>
            </a:r>
            <a:endParaRPr lang="es-MX" sz="2000" b="1" dirty="0">
              <a:latin typeface="Gilroy Light" panose="00000400000000000000" pitchFamily="2" charset="0"/>
            </a:endParaRPr>
          </a:p>
          <a:p>
            <a:endParaRPr lang="es-MX" sz="2000" b="1" dirty="0">
              <a:latin typeface="Gilroy Light" panose="00000400000000000000" pitchFamily="2" charset="0"/>
            </a:endParaRPr>
          </a:p>
          <a:p>
            <a:r>
              <a:rPr lang="es-MX" sz="2000" b="1" dirty="0">
                <a:latin typeface="Gilroy Light" panose="00000400000000000000" pitchFamily="2" charset="0"/>
              </a:rPr>
              <a:t>Responsabilidad solidaria</a:t>
            </a:r>
          </a:p>
          <a:p>
            <a:r>
              <a:rPr lang="es-MX" sz="2000" b="1" dirty="0">
                <a:latin typeface="Gilroy Light" panose="00000400000000000000" pitchFamily="2" charset="0"/>
              </a:rPr>
              <a:t>Art, 26-X,4to-pfo </a:t>
            </a:r>
            <a:r>
              <a:rPr lang="es-MX" sz="2000" b="1" dirty="0" err="1">
                <a:latin typeface="Gilroy Light" panose="00000400000000000000" pitchFamily="2" charset="0"/>
              </a:rPr>
              <a:t>CFF</a:t>
            </a:r>
            <a:endParaRPr lang="es-MX" sz="2000" b="1" dirty="0">
              <a:latin typeface="Gilroy Light" panose="000004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BA9A03-0495-2A26-E371-DA9EEC9CCDD4}"/>
              </a:ext>
            </a:extLst>
          </p:cNvPr>
          <p:cNvSpPr txBox="1"/>
          <p:nvPr/>
        </p:nvSpPr>
        <p:spPr>
          <a:xfrm>
            <a:off x="431801" y="1107521"/>
            <a:ext cx="792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all" dirty="0">
                <a:latin typeface="Gilroy-Bold" panose="00000800000000000000" pitchFamily="2" charset="0"/>
              </a:rPr>
              <a:t>Socios accionistas que ejercen el control efectivo</a:t>
            </a:r>
            <a:endParaRPr lang="es-ES" sz="2400" cap="all" dirty="0">
              <a:latin typeface="Gilroy-Bold" panose="00000800000000000000" pitchFamily="2" charset="0"/>
            </a:endParaRPr>
          </a:p>
          <a:p>
            <a:pPr algn="ctr"/>
            <a:endParaRPr lang="es-ES" sz="2400" cap="all" dirty="0"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6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72000-4C3B-B793-8346-F1E954DE7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C17154-12F7-5AC8-8E68-C196B6E488CD}"/>
              </a:ext>
            </a:extLst>
          </p:cNvPr>
          <p:cNvSpPr txBox="1"/>
          <p:nvPr/>
        </p:nvSpPr>
        <p:spPr>
          <a:xfrm>
            <a:off x="431801" y="1107521"/>
            <a:ext cx="79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all" dirty="0">
                <a:latin typeface="Gilroy-Bold" panose="00000800000000000000" pitchFamily="2" charset="0"/>
              </a:rPr>
              <a:t>Sujetos Obligados a identificar al BC</a:t>
            </a:r>
            <a:endParaRPr lang="es-ES" sz="2400" cap="all" dirty="0">
              <a:latin typeface="Gilroy-Bold" panose="000008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87F5BB-D822-9264-1B3E-A8239030F04A}"/>
              </a:ext>
            </a:extLst>
          </p:cNvPr>
          <p:cNvSpPr txBox="1"/>
          <p:nvPr/>
        </p:nvSpPr>
        <p:spPr>
          <a:xfrm>
            <a:off x="223687" y="2095258"/>
            <a:ext cx="47982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9887"/>
                </a:solidFill>
                <a:latin typeface="Gilroy Light" panose="00000400000000000000" pitchFamily="2" charset="0"/>
              </a:rPr>
              <a:t>Personas Morales (empresas mixtas)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Gilroy Light" panose="00000400000000000000" pitchFamily="2" charset="0"/>
              </a:rPr>
              <a:t>Fiduciarias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Gilroy Light" panose="00000400000000000000" pitchFamily="2" charset="0"/>
              </a:rPr>
              <a:t>Fideicomitente </a:t>
            </a:r>
            <a:r>
              <a:rPr lang="es-MX" sz="2000" b="1" dirty="0">
                <a:solidFill>
                  <a:srgbClr val="C90166"/>
                </a:solidFill>
                <a:latin typeface="Gilroy Light" panose="00000400000000000000" pitchFamily="2" charset="0"/>
              </a:rPr>
              <a:t>Fideicomisos públicos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Gilroy Light" panose="00000400000000000000" pitchFamily="2" charset="0"/>
              </a:rPr>
              <a:t>Fideicomisario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9C2142"/>
                </a:solidFill>
                <a:latin typeface="Gilroy Light" panose="00000400000000000000" pitchFamily="2" charset="0"/>
              </a:rPr>
              <a:t>Partes contratantes o integrantes de figuras jurídicas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Gilroy Light" panose="00000400000000000000" pitchFamily="2" charset="0"/>
              </a:rPr>
              <a:t>Notarios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Gilroy Light" panose="00000400000000000000" pitchFamily="2" charset="0"/>
              </a:rPr>
              <a:t>Corredores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9C2142"/>
                </a:solidFill>
                <a:latin typeface="Gilroy Light" panose="00000400000000000000" pitchFamily="2" charset="0"/>
              </a:rPr>
              <a:t>Quien intervenga en la celebración de contratos o actos jurídicos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Gilroy Light" panose="00000400000000000000" pitchFamily="2" charset="0"/>
              </a:rPr>
              <a:t>Entidades financieras (integrantes del Sistema financiero)</a:t>
            </a:r>
          </a:p>
        </p:txBody>
      </p:sp>
      <p:pic>
        <p:nvPicPr>
          <p:cNvPr id="4" name="Imagen 3" descr="Imagen que contiene lego, juguete, hidrante&#10;&#10;El contenido generado por IA puede ser incorrecto.">
            <a:extLst>
              <a:ext uri="{FF2B5EF4-FFF2-40B4-BE49-F238E27FC236}">
                <a16:creationId xmlns:a16="http://schemas.microsoft.com/office/drawing/2014/main" id="{C1D27B16-E031-54BE-5675-79F2C00A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r="11195" b="20511"/>
          <a:stretch/>
        </p:blipFill>
        <p:spPr>
          <a:xfrm>
            <a:off x="4876800" y="2221782"/>
            <a:ext cx="4267200" cy="32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4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1645</Words>
  <Application>Microsoft Office PowerPoint</Application>
  <PresentationFormat>Carta (216 x 279 mm)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Gilroy Light</vt:lpstr>
      <vt:lpstr>Gilroy-Bold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OFSCE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Fatima Lazaro</dc:creator>
  <cp:lastModifiedBy>Gabriela Garcés Chacón</cp:lastModifiedBy>
  <cp:revision>331</cp:revision>
  <cp:lastPrinted>2025-01-20T21:53:16Z</cp:lastPrinted>
  <dcterms:created xsi:type="dcterms:W3CDTF">2018-08-30T16:19:20Z</dcterms:created>
  <dcterms:modified xsi:type="dcterms:W3CDTF">2025-03-01T22:30:03Z</dcterms:modified>
</cp:coreProperties>
</file>