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18"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266" r:id="rId30"/>
  </p:sldIdLst>
  <p:sldSz cx="9144000" cy="6858000" type="letter"/>
  <p:notesSz cx="9296400" cy="7010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87"/>
    <a:srgbClr val="9C2142"/>
    <a:srgbClr val="D3C284"/>
    <a:srgbClr val="C90166"/>
    <a:srgbClr val="D3C264"/>
    <a:srgbClr val="66FFCC"/>
    <a:srgbClr val="C00000"/>
    <a:srgbClr val="4D4D4D"/>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9" autoAdjust="0"/>
    <p:restoredTop sz="97561" autoAdjust="0"/>
  </p:normalViewPr>
  <p:slideViewPr>
    <p:cSldViewPr snapToGrid="0" snapToObjects="1">
      <p:cViewPr varScale="1">
        <p:scale>
          <a:sx n="69" d="100"/>
          <a:sy n="69" d="100"/>
        </p:scale>
        <p:origin x="157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632346" y="397068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4" name="Marcador de fecha 3"/>
          <p:cNvSpPr>
            <a:spLocks noGrp="1"/>
          </p:cNvSpPr>
          <p:nvPr>
            <p:ph type="dt" sz="half" idx="10"/>
          </p:nvPr>
        </p:nvSpPr>
        <p:spPr/>
        <p:txBody>
          <a:bodyPr/>
          <a:lstStyle/>
          <a:p>
            <a:fld id="{FA9F6571-118D-E741-B643-2EEE87CFCD7D}" type="datetimeFigureOut">
              <a:rPr lang="es-ES" smtClean="0"/>
              <a:t>02/03/2025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2F5E27-4922-AB4A-897A-F1C3E188ACEF}" type="slidenum">
              <a:rPr lang="es-ES" smtClean="0"/>
              <a:t>‹Nº›</a:t>
            </a:fld>
            <a:endParaRPr lang="es-ES"/>
          </a:p>
        </p:txBody>
      </p:sp>
      <p:cxnSp>
        <p:nvCxnSpPr>
          <p:cNvPr id="7" name="Conector recto 6">
            <a:extLst>
              <a:ext uri="{FF2B5EF4-FFF2-40B4-BE49-F238E27FC236}">
                <a16:creationId xmlns:a16="http://schemas.microsoft.com/office/drawing/2014/main" id="{FE286A50-38F4-0DD5-0FFF-3E6DE070C86D}"/>
              </a:ext>
            </a:extLst>
          </p:cNvPr>
          <p:cNvCxnSpPr/>
          <p:nvPr userDrawn="1"/>
        </p:nvCxnSpPr>
        <p:spPr>
          <a:xfrm>
            <a:off x="784533" y="3554504"/>
            <a:ext cx="4164764"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Imagen 7">
            <a:extLst>
              <a:ext uri="{FF2B5EF4-FFF2-40B4-BE49-F238E27FC236}">
                <a16:creationId xmlns:a16="http://schemas.microsoft.com/office/drawing/2014/main" id="{D10FC8D0-8504-83B1-2786-AB04A48666C9}"/>
              </a:ext>
            </a:extLst>
          </p:cNvPr>
          <p:cNvPicPr>
            <a:picLocks noChangeAspect="1"/>
          </p:cNvPicPr>
          <p:nvPr userDrawn="1"/>
        </p:nvPicPr>
        <p:blipFill>
          <a:blip r:embed="rId2"/>
          <a:stretch>
            <a:fillRect/>
          </a:stretch>
        </p:blipFill>
        <p:spPr>
          <a:xfrm>
            <a:off x="553644" y="264236"/>
            <a:ext cx="1586339" cy="1237018"/>
          </a:xfrm>
          <a:prstGeom prst="rect">
            <a:avLst/>
          </a:prstGeom>
        </p:spPr>
      </p:pic>
      <p:pic>
        <p:nvPicPr>
          <p:cNvPr id="9" name="Imagen 8">
            <a:extLst>
              <a:ext uri="{FF2B5EF4-FFF2-40B4-BE49-F238E27FC236}">
                <a16:creationId xmlns:a16="http://schemas.microsoft.com/office/drawing/2014/main" id="{707BA459-1B1D-897B-0B8B-228E6ECD8187}"/>
              </a:ext>
            </a:extLst>
          </p:cNvPr>
          <p:cNvPicPr>
            <a:picLocks noChangeAspect="1"/>
          </p:cNvPicPr>
          <p:nvPr userDrawn="1"/>
        </p:nvPicPr>
        <p:blipFill>
          <a:blip r:embed="rId3"/>
          <a:stretch>
            <a:fillRect/>
          </a:stretch>
        </p:blipFill>
        <p:spPr>
          <a:xfrm rot="16200000">
            <a:off x="4195938" y="1935337"/>
            <a:ext cx="726725" cy="9118601"/>
          </a:xfrm>
          <a:prstGeom prst="rect">
            <a:avLst/>
          </a:prstGeom>
        </p:spPr>
      </p:pic>
      <p:pic>
        <p:nvPicPr>
          <p:cNvPr id="10" name="Imagen 9">
            <a:extLst>
              <a:ext uri="{FF2B5EF4-FFF2-40B4-BE49-F238E27FC236}">
                <a16:creationId xmlns:a16="http://schemas.microsoft.com/office/drawing/2014/main" id="{D95E30DF-D797-3E94-53B2-FA9E5A8BE864}"/>
              </a:ext>
            </a:extLst>
          </p:cNvPr>
          <p:cNvPicPr>
            <a:picLocks noChangeAspect="1"/>
          </p:cNvPicPr>
          <p:nvPr userDrawn="1"/>
        </p:nvPicPr>
        <p:blipFill>
          <a:blip r:embed="rId4"/>
          <a:stretch>
            <a:fillRect/>
          </a:stretch>
        </p:blipFill>
        <p:spPr>
          <a:xfrm>
            <a:off x="5843214" y="219898"/>
            <a:ext cx="2961488" cy="1237019"/>
          </a:xfrm>
          <a:prstGeom prst="rect">
            <a:avLst/>
          </a:prstGeom>
        </p:spPr>
      </p:pic>
    </p:spTree>
    <p:extLst>
      <p:ext uri="{BB962C8B-B14F-4D97-AF65-F5344CB8AC3E}">
        <p14:creationId xmlns:p14="http://schemas.microsoft.com/office/powerpoint/2010/main" val="38416076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A9F6571-118D-E741-B643-2EEE87CFCD7D}" type="datetimeFigureOut">
              <a:rPr lang="es-ES" smtClean="0"/>
              <a:t>02/03/2025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230871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9"/>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A9F6571-118D-E741-B643-2EEE87CFCD7D}" type="datetimeFigureOut">
              <a:rPr lang="es-ES" smtClean="0"/>
              <a:t>02/03/2025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362805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31800" y="1159566"/>
            <a:ext cx="8229600" cy="1143000"/>
          </a:xfrm>
        </p:spPr>
        <p:txBody>
          <a:bodyPr/>
          <a:lstStyle/>
          <a:p>
            <a:r>
              <a:rPr lang="es-ES_tradnl"/>
              <a:t>Clic para editar título</a:t>
            </a:r>
            <a:endParaRPr lang="es-ES"/>
          </a:p>
        </p:txBody>
      </p:sp>
      <p:pic>
        <p:nvPicPr>
          <p:cNvPr id="7" name="Imagen 6">
            <a:extLst>
              <a:ext uri="{FF2B5EF4-FFF2-40B4-BE49-F238E27FC236}">
                <a16:creationId xmlns:a16="http://schemas.microsoft.com/office/drawing/2014/main" id="{0C273F03-9E36-E458-6592-07CDDD4B8CAD}"/>
              </a:ext>
            </a:extLst>
          </p:cNvPr>
          <p:cNvPicPr>
            <a:picLocks noChangeAspect="1"/>
          </p:cNvPicPr>
          <p:nvPr userDrawn="1"/>
        </p:nvPicPr>
        <p:blipFill>
          <a:blip r:embed="rId2"/>
          <a:stretch>
            <a:fillRect/>
          </a:stretch>
        </p:blipFill>
        <p:spPr>
          <a:xfrm>
            <a:off x="431800" y="264236"/>
            <a:ext cx="1148162" cy="895330"/>
          </a:xfrm>
          <a:prstGeom prst="rect">
            <a:avLst/>
          </a:prstGeom>
        </p:spPr>
      </p:pic>
      <p:pic>
        <p:nvPicPr>
          <p:cNvPr id="8" name="Imagen 7">
            <a:extLst>
              <a:ext uri="{FF2B5EF4-FFF2-40B4-BE49-F238E27FC236}">
                <a16:creationId xmlns:a16="http://schemas.microsoft.com/office/drawing/2014/main" id="{75A28ACF-2E29-F73E-5DB5-77BB73F1BCE4}"/>
              </a:ext>
            </a:extLst>
          </p:cNvPr>
          <p:cNvPicPr>
            <a:picLocks noChangeAspect="1"/>
          </p:cNvPicPr>
          <p:nvPr userDrawn="1"/>
        </p:nvPicPr>
        <p:blipFill>
          <a:blip r:embed="rId3"/>
          <a:stretch>
            <a:fillRect/>
          </a:stretch>
        </p:blipFill>
        <p:spPr>
          <a:xfrm>
            <a:off x="6295136" y="466208"/>
            <a:ext cx="2491232" cy="525171"/>
          </a:xfrm>
          <a:prstGeom prst="rect">
            <a:avLst/>
          </a:prstGeom>
        </p:spPr>
      </p:pic>
      <p:sp>
        <p:nvSpPr>
          <p:cNvPr id="9" name="Subtítulo 2">
            <a:extLst>
              <a:ext uri="{FF2B5EF4-FFF2-40B4-BE49-F238E27FC236}">
                <a16:creationId xmlns:a16="http://schemas.microsoft.com/office/drawing/2014/main" id="{285CF601-7EAD-7C8D-07A6-F3CADDC089F5}"/>
              </a:ext>
            </a:extLst>
          </p:cNvPr>
          <p:cNvSpPr>
            <a:spLocks noGrp="1"/>
          </p:cNvSpPr>
          <p:nvPr>
            <p:ph type="subTitle" idx="1"/>
          </p:nvPr>
        </p:nvSpPr>
        <p:spPr>
          <a:xfrm>
            <a:off x="431800" y="2593075"/>
            <a:ext cx="8229600" cy="313020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Tree>
    <p:extLst>
      <p:ext uri="{BB962C8B-B14F-4D97-AF65-F5344CB8AC3E}">
        <p14:creationId xmlns:p14="http://schemas.microsoft.com/office/powerpoint/2010/main" val="27521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251FBD9-CB2F-FD6A-D4B1-3F8552EE89F1}"/>
              </a:ext>
            </a:extLst>
          </p:cNvPr>
          <p:cNvPicPr>
            <a:picLocks noChangeAspect="1"/>
          </p:cNvPicPr>
          <p:nvPr userDrawn="1"/>
        </p:nvPicPr>
        <p:blipFill>
          <a:blip r:embed="rId2"/>
          <a:stretch>
            <a:fillRect/>
          </a:stretch>
        </p:blipFill>
        <p:spPr>
          <a:xfrm>
            <a:off x="2094992" y="1942395"/>
            <a:ext cx="4954016" cy="2782598"/>
          </a:xfrm>
          <a:prstGeom prst="rect">
            <a:avLst/>
          </a:prstGeom>
        </p:spPr>
      </p:pic>
      <p:sp>
        <p:nvSpPr>
          <p:cNvPr id="11" name="CuadroTexto 10">
            <a:extLst>
              <a:ext uri="{FF2B5EF4-FFF2-40B4-BE49-F238E27FC236}">
                <a16:creationId xmlns:a16="http://schemas.microsoft.com/office/drawing/2014/main" id="{0813E2D0-1071-384D-47CB-1CDE7BBBE950}"/>
              </a:ext>
            </a:extLst>
          </p:cNvPr>
          <p:cNvSpPr txBox="1"/>
          <p:nvPr userDrawn="1"/>
        </p:nvSpPr>
        <p:spPr>
          <a:xfrm>
            <a:off x="2541541" y="6153812"/>
            <a:ext cx="6342303" cy="507831"/>
          </a:xfrm>
          <a:prstGeom prst="rect">
            <a:avLst/>
          </a:prstGeom>
          <a:noFill/>
        </p:spPr>
        <p:txBody>
          <a:bodyPr wrap="square" rtlCol="0">
            <a:spAutoFit/>
          </a:bodyPr>
          <a:lstStyle/>
          <a:p>
            <a:pPr algn="r"/>
            <a:r>
              <a:rPr lang="es-ES_tradnl" sz="900" dirty="0">
                <a:solidFill>
                  <a:schemeClr val="tx1">
                    <a:lumMod val="50000"/>
                    <a:lumOff val="50000"/>
                  </a:schemeClr>
                </a:solidFill>
                <a:latin typeface="Century Gothic"/>
                <a:cs typeface="Century Gothic"/>
              </a:rPr>
              <a:t>Libramiento Norte Poniente No. 476 Fraccionamiento Santa Clara C.P. 29014</a:t>
            </a:r>
          </a:p>
          <a:p>
            <a:pPr algn="r"/>
            <a:r>
              <a:rPr lang="es-ES_tradnl" sz="900" dirty="0">
                <a:solidFill>
                  <a:schemeClr val="tx1">
                    <a:lumMod val="50000"/>
                    <a:lumOff val="50000"/>
                  </a:schemeClr>
                </a:solidFill>
                <a:latin typeface="Century Gothic"/>
                <a:cs typeface="Century Gothic"/>
              </a:rPr>
              <a:t> Tuxtla Gutiérrez, Chiapas. Tels.  (961)  3 46 85 20</a:t>
            </a:r>
          </a:p>
          <a:p>
            <a:pPr algn="r"/>
            <a:r>
              <a:rPr lang="es-ES_tradnl" sz="900" dirty="0" err="1">
                <a:solidFill>
                  <a:schemeClr val="tx1">
                    <a:lumMod val="50000"/>
                    <a:lumOff val="50000"/>
                  </a:schemeClr>
                </a:solidFill>
                <a:latin typeface="Century Gothic"/>
                <a:cs typeface="Century Gothic"/>
              </a:rPr>
              <a:t>www.asechiapas.gob.mx</a:t>
            </a:r>
            <a:r>
              <a:rPr lang="es-ES_tradnl" sz="900" dirty="0">
                <a:solidFill>
                  <a:schemeClr val="tx1">
                    <a:lumMod val="50000"/>
                    <a:lumOff val="50000"/>
                  </a:schemeClr>
                </a:solidFill>
                <a:latin typeface="Century Gothic"/>
                <a:cs typeface="Century Gothic"/>
              </a:rPr>
              <a:t> </a:t>
            </a:r>
            <a:endParaRPr lang="es-ES" sz="900" dirty="0">
              <a:solidFill>
                <a:schemeClr val="tx1">
                  <a:lumMod val="50000"/>
                  <a:lumOff val="50000"/>
                </a:schemeClr>
              </a:solidFill>
              <a:latin typeface="Century Gothic"/>
              <a:cs typeface="Century Gothic"/>
            </a:endParaRPr>
          </a:p>
        </p:txBody>
      </p:sp>
      <p:cxnSp>
        <p:nvCxnSpPr>
          <p:cNvPr id="12" name="Conector recto 11">
            <a:extLst>
              <a:ext uri="{FF2B5EF4-FFF2-40B4-BE49-F238E27FC236}">
                <a16:creationId xmlns:a16="http://schemas.microsoft.com/office/drawing/2014/main" id="{00149207-7B9A-825E-3064-33D3B1AF77AC}"/>
              </a:ext>
            </a:extLst>
          </p:cNvPr>
          <p:cNvCxnSpPr/>
          <p:nvPr userDrawn="1"/>
        </p:nvCxnSpPr>
        <p:spPr>
          <a:xfrm>
            <a:off x="4445000" y="6153363"/>
            <a:ext cx="4299143"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09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A9F6571-118D-E741-B643-2EEE87CFCD7D}" type="datetimeFigureOut">
              <a:rPr lang="es-ES" smtClean="0"/>
              <a:t>02/03/2025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1776218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FA9F6571-118D-E741-B643-2EEE87CFCD7D}" type="datetimeFigureOut">
              <a:rPr lang="es-ES" smtClean="0"/>
              <a:t>02/03/2025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1257696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FA9F6571-118D-E741-B643-2EEE87CFCD7D}" type="datetimeFigureOut">
              <a:rPr lang="es-ES" smtClean="0"/>
              <a:t>02/03/2025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41857924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9F6571-118D-E741-B643-2EEE87CFCD7D}" type="datetimeFigureOut">
              <a:rPr lang="es-ES" smtClean="0"/>
              <a:t>02/03/2025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39363163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A9F6571-118D-E741-B643-2EEE87CFCD7D}" type="datetimeFigureOut">
              <a:rPr lang="es-ES" smtClean="0"/>
              <a:t>02/03/2025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56977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A9F6571-118D-E741-B643-2EEE87CFCD7D}" type="datetimeFigureOut">
              <a:rPr lang="es-ES" smtClean="0"/>
              <a:t>02/03/2025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D2F5E27-4922-AB4A-897A-F1C3E188ACEF}" type="slidenum">
              <a:rPr lang="es-ES" smtClean="0"/>
              <a:t>‹Nº›</a:t>
            </a:fld>
            <a:endParaRPr lang="es-ES"/>
          </a:p>
        </p:txBody>
      </p:sp>
    </p:spTree>
    <p:extLst>
      <p:ext uri="{BB962C8B-B14F-4D97-AF65-F5344CB8AC3E}">
        <p14:creationId xmlns:p14="http://schemas.microsoft.com/office/powerpoint/2010/main" val="15716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F6571-118D-E741-B643-2EEE87CFCD7D}" type="datetimeFigureOut">
              <a:rPr lang="es-ES" smtClean="0"/>
              <a:t>02/03/2025</a:t>
            </a:fld>
            <a:endParaRPr lang="es-ES"/>
          </a:p>
        </p:txBody>
      </p:sp>
      <p:sp>
        <p:nvSpPr>
          <p:cNvPr id="5" name="Marcador de pie de pá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F5E27-4922-AB4A-897A-F1C3E188ACEF}" type="slidenum">
              <a:rPr lang="es-ES" smtClean="0"/>
              <a:t>‹Nº›</a:t>
            </a:fld>
            <a:endParaRPr lang="es-ES"/>
          </a:p>
        </p:txBody>
      </p:sp>
    </p:spTree>
    <p:extLst>
      <p:ext uri="{BB962C8B-B14F-4D97-AF65-F5344CB8AC3E}">
        <p14:creationId xmlns:p14="http://schemas.microsoft.com/office/powerpoint/2010/main" val="11852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ompliance-antisoborno.com/medidas-fundamentales-para-la-prevencion-del-fraude-en-las-organizacion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ompliance-antisoborno.com/comprendiendo-los-diferentes-tipos-de-fraud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mpliance-antisoborno.com/la-respuesta-ante-el-fraude-un-punto-critico-del-sistema-anticorrupcion/" TargetMode="External"/><Relationship Id="rId2" Type="http://schemas.openxmlformats.org/officeDocument/2006/relationships/hyperlink" Target="https://www.compliance-antisoborno.com/importancia-y-tipos-de-canales-de-denuncia-en-un-sistema-anticorrupc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70698" y="1871551"/>
            <a:ext cx="8161713" cy="2185214"/>
          </a:xfrm>
          <a:prstGeom prst="rect">
            <a:avLst/>
          </a:prstGeom>
          <a:noFill/>
        </p:spPr>
        <p:txBody>
          <a:bodyPr wrap="square" rtlCol="0">
            <a:spAutoFit/>
          </a:bodyPr>
          <a:lstStyle/>
          <a:p>
            <a:r>
              <a:rPr lang="es-MX" altLang="es-MX" sz="3600" b="1" cap="all" dirty="0">
                <a:solidFill>
                  <a:schemeClr val="tx1">
                    <a:lumMod val="85000"/>
                    <a:lumOff val="15000"/>
                  </a:schemeClr>
                </a:solidFill>
                <a:latin typeface="Gilroy Light" panose="00000400000000000000" pitchFamily="2" charset="0"/>
                <a:sym typeface="Arial" panose="020B0604020202020204" pitchFamily="34" charset="0"/>
              </a:rPr>
              <a:t>CONTROLES INTERNOS PARA LA PREVENCIÓN Y DETECCIÓN DEL FRAUDE</a:t>
            </a:r>
            <a:endParaRPr lang="es-MX" sz="3600" b="1" cap="all" dirty="0">
              <a:solidFill>
                <a:schemeClr val="tx1">
                  <a:lumMod val="85000"/>
                  <a:lumOff val="15000"/>
                </a:schemeClr>
              </a:solidFill>
              <a:latin typeface="Gilroy Light" panose="00000400000000000000" pitchFamily="2" charset="0"/>
            </a:endParaRPr>
          </a:p>
          <a:p>
            <a:r>
              <a:rPr lang="es-ES" sz="2800" b="1" dirty="0">
                <a:solidFill>
                  <a:srgbClr val="C00000"/>
                </a:solidFill>
                <a:latin typeface="Gilroy Light" panose="00000400000000000000" pitchFamily="2" charset="0"/>
                <a:cs typeface="Caviar Dreams"/>
              </a:rPr>
              <a:t>2025</a:t>
            </a:r>
            <a:endParaRPr lang="es-ES" sz="3600" b="1" dirty="0">
              <a:solidFill>
                <a:srgbClr val="C00000"/>
              </a:solidFill>
              <a:latin typeface="Gilroy Light" panose="00000400000000000000" pitchFamily="2" charset="0"/>
              <a:cs typeface="Caviar Dreams"/>
            </a:endParaRPr>
          </a:p>
        </p:txBody>
      </p:sp>
    </p:spTree>
    <p:extLst>
      <p:ext uri="{BB962C8B-B14F-4D97-AF65-F5344CB8AC3E}">
        <p14:creationId xmlns:p14="http://schemas.microsoft.com/office/powerpoint/2010/main" val="49996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89A5A-B9B4-48FA-CA47-AA8C9A54E5B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FD7A0EF-C0C6-E440-8CEF-68BE743F4938}"/>
              </a:ext>
            </a:extLst>
          </p:cNvPr>
          <p:cNvSpPr txBox="1">
            <a:spLocks noChangeArrowheads="1"/>
          </p:cNvSpPr>
          <p:nvPr/>
        </p:nvSpPr>
        <p:spPr>
          <a:xfrm>
            <a:off x="580571" y="1417792"/>
            <a:ext cx="8040915" cy="51862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2266950">
              <a:spcBef>
                <a:spcPts val="0"/>
              </a:spcBef>
              <a:buSzTx/>
              <a:buFontTx/>
              <a:buNone/>
            </a:pPr>
            <a:r>
              <a:rPr lang="es-MX" altLang="es-MX" sz="1800" b="1" dirty="0">
                <a:solidFill>
                  <a:schemeClr val="tx1"/>
                </a:solidFill>
                <a:latin typeface="Gilroy-Light" panose="00000400000000000000" pitchFamily="2" charset="0"/>
              </a:rPr>
              <a:t>II. Fraude por corrupción: </a:t>
            </a:r>
            <a:r>
              <a:rPr lang="es-MX" altLang="es-MX" sz="1800" dirty="0">
                <a:solidFill>
                  <a:schemeClr val="tx1"/>
                </a:solidFill>
                <a:latin typeface="Gilroy-Light" panose="00000400000000000000" pitchFamily="2" charset="0"/>
              </a:rPr>
              <a:t>La corrupción involucra el abuso de poder por parte de los empleados para obtener beneficios personales, normalmente a través  de sobornos, comisiones ilegales o conflictos de interés. Este fraude afecta un 48% de las organizaciones.</a:t>
            </a:r>
          </a:p>
          <a:p>
            <a:pPr algn="just" defTabSz="2266950">
              <a:spcBef>
                <a:spcPts val="0"/>
              </a:spcBef>
              <a:buSzTx/>
              <a:buFontTx/>
              <a:buNone/>
            </a:pPr>
            <a:endParaRPr lang="es-MX" altLang="es-MX" sz="1600" dirty="0">
              <a:solidFill>
                <a:schemeClr val="tx1"/>
              </a:solidFill>
              <a:latin typeface="Gilroy-Light" panose="00000400000000000000" pitchFamily="2" charset="0"/>
            </a:endParaRPr>
          </a:p>
          <a:p>
            <a:pPr algn="just" defTabSz="2266950">
              <a:spcBef>
                <a:spcPts val="0"/>
              </a:spcBef>
            </a:pPr>
            <a:r>
              <a:rPr lang="es-MX" altLang="es-MX" sz="1800" dirty="0">
                <a:solidFill>
                  <a:schemeClr val="tx1"/>
                </a:solidFill>
                <a:latin typeface="Gilroy-Light" panose="00000400000000000000" pitchFamily="2" charset="0"/>
              </a:rPr>
              <a:t>Sobornos: Cuando un empleado recibe pagos o regalos a cambio de influir en decisiones comerciales, como otorgar contratos a proveedores específicos.</a:t>
            </a:r>
          </a:p>
          <a:p>
            <a:pPr algn="just" defTabSz="2266950">
              <a:spcBef>
                <a:spcPts val="0"/>
              </a:spcBef>
            </a:pPr>
            <a:endParaRPr lang="es-MX" altLang="es-MX" sz="1600" dirty="0">
              <a:solidFill>
                <a:schemeClr val="tx1"/>
              </a:solidFill>
              <a:latin typeface="Gilroy-Light" panose="00000400000000000000" pitchFamily="2" charset="0"/>
            </a:endParaRPr>
          </a:p>
          <a:p>
            <a:pPr algn="just" defTabSz="2266950">
              <a:spcBef>
                <a:spcPts val="0"/>
              </a:spcBef>
            </a:pPr>
            <a:r>
              <a:rPr lang="es-MX" altLang="es-MX" sz="1800" dirty="0">
                <a:solidFill>
                  <a:schemeClr val="tx1"/>
                </a:solidFill>
                <a:latin typeface="Gilroy-Light" panose="00000400000000000000" pitchFamily="2" charset="0"/>
              </a:rPr>
              <a:t>Comisiones ocultas: Empleados reciben una comisión secreta por facilitar negocios para una empresa o persona en particular, generando un conflicto de interés.</a:t>
            </a:r>
          </a:p>
          <a:p>
            <a:pPr algn="just" defTabSz="2266950">
              <a:spcBef>
                <a:spcPts val="0"/>
              </a:spcBef>
            </a:pPr>
            <a:endParaRPr lang="es-MX" altLang="es-MX" sz="1600" dirty="0">
              <a:solidFill>
                <a:schemeClr val="tx1"/>
              </a:solidFill>
              <a:latin typeface="Gilroy-Light" panose="00000400000000000000" pitchFamily="2" charset="0"/>
            </a:endParaRPr>
          </a:p>
          <a:p>
            <a:pPr algn="just" defTabSz="2266950">
              <a:spcBef>
                <a:spcPts val="0"/>
              </a:spcBef>
            </a:pPr>
            <a:r>
              <a:rPr lang="es-MX" altLang="es-MX" sz="1800" dirty="0">
                <a:solidFill>
                  <a:schemeClr val="tx1"/>
                </a:solidFill>
                <a:latin typeface="Gilroy-Light" panose="00000400000000000000" pitchFamily="2" charset="0"/>
              </a:rPr>
              <a:t>Conflicto de interés: Un empleado favorece a una empresa con la que tiene una relación personal o financiera, comprometiéndose la imparcialidad en decisiones comerciales </a:t>
            </a:r>
          </a:p>
          <a:p>
            <a:pPr algn="just" defTabSz="2266950">
              <a:spcBef>
                <a:spcPts val="0"/>
              </a:spcBef>
            </a:pPr>
            <a:endParaRPr lang="es-MX" altLang="es-MX" sz="1600" dirty="0">
              <a:solidFill>
                <a:schemeClr val="tx1"/>
              </a:solidFill>
              <a:latin typeface="Gilroy-Light" panose="00000400000000000000" pitchFamily="2" charset="0"/>
            </a:endParaRPr>
          </a:p>
          <a:p>
            <a:pPr algn="just" defTabSz="2266950">
              <a:spcBef>
                <a:spcPts val="0"/>
              </a:spcBef>
            </a:pPr>
            <a:r>
              <a:rPr lang="es-MX" altLang="es-MX" sz="1800" dirty="0">
                <a:solidFill>
                  <a:schemeClr val="tx1"/>
                </a:solidFill>
                <a:latin typeface="Gilroy-Light" panose="00000400000000000000" pitchFamily="2" charset="0"/>
              </a:rPr>
              <a:t>Extorsión: Un empleado exige pagos o favores bajo amenaza de perjudicar a la empresa si no se cumplen sus demandas.</a:t>
            </a:r>
          </a:p>
        </p:txBody>
      </p:sp>
    </p:spTree>
    <p:extLst>
      <p:ext uri="{BB962C8B-B14F-4D97-AF65-F5344CB8AC3E}">
        <p14:creationId xmlns:p14="http://schemas.microsoft.com/office/powerpoint/2010/main" val="301475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F342E-3592-2BEA-458A-E8DBE08592C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875AA68-E2F4-348C-94AA-9B7C26060F42}"/>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Prevención</a:t>
            </a:r>
            <a:endParaRPr lang="es-ES" sz="2400" cap="all" dirty="0">
              <a:latin typeface="Gilroy-Bold" panose="00000800000000000000" pitchFamily="2" charset="0"/>
            </a:endParaRPr>
          </a:p>
        </p:txBody>
      </p:sp>
      <p:sp>
        <p:nvSpPr>
          <p:cNvPr id="3" name="Rectangle 2">
            <a:extLst>
              <a:ext uri="{FF2B5EF4-FFF2-40B4-BE49-F238E27FC236}">
                <a16:creationId xmlns:a16="http://schemas.microsoft.com/office/drawing/2014/main" id="{5EE292E0-9860-E67F-48E2-B4423A190C5D}"/>
              </a:ext>
            </a:extLst>
          </p:cNvPr>
          <p:cNvSpPr txBox="1">
            <a:spLocks noChangeArrowheads="1"/>
          </p:cNvSpPr>
          <p:nvPr/>
        </p:nvSpPr>
        <p:spPr>
          <a:xfrm>
            <a:off x="580571" y="1519392"/>
            <a:ext cx="8040915" cy="46909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324000" algn="just">
              <a:lnSpc>
                <a:spcPct val="150000"/>
              </a:lnSpc>
              <a:spcBef>
                <a:spcPts val="0"/>
              </a:spcBef>
              <a:spcAft>
                <a:spcPts val="1200"/>
              </a:spcAft>
            </a:pPr>
            <a:r>
              <a:rPr lang="es-MX" altLang="es-MX" sz="1800" b="1" dirty="0">
                <a:solidFill>
                  <a:schemeClr val="tx1"/>
                </a:solidFill>
                <a:latin typeface="Gilroy-Light" panose="00000400000000000000" pitchFamily="2" charset="0"/>
              </a:rPr>
              <a:t>Políticas claras de ética y conducta:</a:t>
            </a:r>
            <a:r>
              <a:rPr lang="es-MX" altLang="es-MX" sz="1800" dirty="0">
                <a:solidFill>
                  <a:schemeClr val="tx1"/>
                </a:solidFill>
                <a:latin typeface="Gilroy-Light" panose="00000400000000000000" pitchFamily="2" charset="0"/>
              </a:rPr>
              <a:t> Implementar códigos  de conducta estrictos que incluyan políticas anticorrupción y exigir que los empleados las firmen es crucial. Además, se debe fomentar una cultura organizacional ética desde los niveles más altos de gerencia.</a:t>
            </a:r>
          </a:p>
          <a:p>
            <a:pPr indent="-324000" algn="just">
              <a:lnSpc>
                <a:spcPct val="150000"/>
              </a:lnSpc>
              <a:spcBef>
                <a:spcPts val="0"/>
              </a:spcBef>
              <a:spcAft>
                <a:spcPts val="1200"/>
              </a:spcAft>
            </a:pPr>
            <a:r>
              <a:rPr lang="es-MX" altLang="es-MX" sz="1800" b="1" dirty="0">
                <a:solidFill>
                  <a:schemeClr val="tx1"/>
                </a:solidFill>
                <a:latin typeface="Gilroy-Light" panose="00000400000000000000" pitchFamily="2" charset="0"/>
              </a:rPr>
              <a:t>Declaraciones de conflictos de interés:</a:t>
            </a:r>
            <a:r>
              <a:rPr lang="es-MX" altLang="es-MX" sz="1800" dirty="0">
                <a:solidFill>
                  <a:schemeClr val="tx1"/>
                </a:solidFill>
                <a:latin typeface="Gilroy-Light" panose="00000400000000000000" pitchFamily="2" charset="0"/>
              </a:rPr>
              <a:t> Los empleados deben declarar cualquier relación financiera o personal que pudiera influir en sus decisiones. Estas declaraciones deber revisarse regularmente.</a:t>
            </a:r>
          </a:p>
          <a:p>
            <a:pPr indent="-324000" algn="just">
              <a:lnSpc>
                <a:spcPct val="150000"/>
              </a:lnSpc>
              <a:spcBef>
                <a:spcPts val="0"/>
              </a:spcBef>
              <a:spcAft>
                <a:spcPts val="1200"/>
              </a:spcAft>
            </a:pPr>
            <a:r>
              <a:rPr lang="es-MX" altLang="es-MX" sz="1800" b="1" dirty="0">
                <a:solidFill>
                  <a:schemeClr val="tx1"/>
                </a:solidFill>
                <a:latin typeface="Gilroy-Light" panose="00000400000000000000" pitchFamily="2" charset="0"/>
              </a:rPr>
              <a:t>Canales de denuncia anónima:</a:t>
            </a:r>
            <a:r>
              <a:rPr lang="es-MX" altLang="es-MX" sz="1800" dirty="0">
                <a:solidFill>
                  <a:schemeClr val="tx1"/>
                </a:solidFill>
                <a:latin typeface="Gilroy-Light" panose="00000400000000000000" pitchFamily="2" charset="0"/>
              </a:rPr>
              <a:t> Establecer líneas de denuncia segura y anónimas puede ser una herramienta clave para detectar corrupción antes de que cause daños mayores. El Reporte de Naciones 2024 indica que el 43% de los fraudes fueron descubiertos gracias a denuncias, siendo este el mecanismo más eficaz.</a:t>
            </a:r>
          </a:p>
        </p:txBody>
      </p:sp>
    </p:spTree>
    <p:extLst>
      <p:ext uri="{BB962C8B-B14F-4D97-AF65-F5344CB8AC3E}">
        <p14:creationId xmlns:p14="http://schemas.microsoft.com/office/powerpoint/2010/main" val="8582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1A81B-A4E2-1E88-9277-15047D03AAA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99F1F34-9CF8-68D4-0863-EB884DFDC757}"/>
              </a:ext>
            </a:extLst>
          </p:cNvPr>
          <p:cNvSpPr txBox="1">
            <a:spLocks noChangeArrowheads="1"/>
          </p:cNvSpPr>
          <p:nvPr/>
        </p:nvSpPr>
        <p:spPr>
          <a:xfrm>
            <a:off x="580571" y="1290792"/>
            <a:ext cx="8040915" cy="55672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2266950">
              <a:spcBef>
                <a:spcPts val="0"/>
              </a:spcBef>
              <a:buSzTx/>
              <a:buFontTx/>
              <a:buNone/>
            </a:pPr>
            <a:r>
              <a:rPr lang="es-MX" altLang="es-MX" sz="1800" b="1" dirty="0">
                <a:solidFill>
                  <a:schemeClr val="tx1"/>
                </a:solidFill>
                <a:latin typeface="Gilroy-Light" panose="00000400000000000000" pitchFamily="2" charset="0"/>
              </a:rPr>
              <a:t>III. El fraude en los estados financieros:</a:t>
            </a:r>
            <a:r>
              <a:rPr lang="es-MX" altLang="es-MX" sz="1800" dirty="0">
                <a:solidFill>
                  <a:schemeClr val="tx1"/>
                </a:solidFill>
                <a:latin typeface="Gilroy-Light" panose="00000400000000000000" pitchFamily="2" charset="0"/>
              </a:rPr>
              <a:t> ocurre cuando los empleados manipulan los informes financieros de la empresa para crear una imagen falsa de su situación financiera. Este tipo de fraude es el menos común (solo el 5% de los casos), pero también es el mas costoso.</a:t>
            </a:r>
          </a:p>
          <a:p>
            <a:pPr algn="just" defTabSz="2266950">
              <a:spcBef>
                <a:spcPts val="0"/>
              </a:spcBef>
              <a:buSzTx/>
              <a:buFontTx/>
              <a:buNone/>
            </a:pPr>
            <a:endParaRPr lang="es-MX" altLang="es-MX" sz="1800" dirty="0">
              <a:solidFill>
                <a:schemeClr val="tx1"/>
              </a:solidFill>
              <a:latin typeface="Gilroy-Light" panose="00000400000000000000" pitchFamily="2" charset="0"/>
            </a:endParaRPr>
          </a:p>
          <a:p>
            <a:pPr marL="285750" indent="-285750" algn="just" defTabSz="2266950">
              <a:spcBef>
                <a:spcPts val="0"/>
              </a:spcBef>
              <a:buFont typeface="Arial" panose="020B0604020202020204" pitchFamily="34" charset="0"/>
              <a:buChar char="•"/>
            </a:pPr>
            <a:r>
              <a:rPr lang="es-MX" altLang="es-MX" sz="1800" dirty="0">
                <a:solidFill>
                  <a:schemeClr val="tx1"/>
                </a:solidFill>
                <a:latin typeface="Gilroy-Light" panose="00000400000000000000" pitchFamily="2" charset="0"/>
              </a:rPr>
              <a:t>Este fraude suele involucrar a altos directivos o empleados que tienen acceso a la contabilidad y a los sistemas de presentación de informes financieros.</a:t>
            </a:r>
          </a:p>
          <a:p>
            <a:pPr marL="285750" indent="-285750" algn="just" defTabSz="2266950">
              <a:spcBef>
                <a:spcPts val="0"/>
              </a:spcBef>
              <a:buFont typeface="Arial" panose="020B0604020202020204" pitchFamily="34" charset="0"/>
              <a:buChar char="•"/>
            </a:pPr>
            <a:endParaRPr lang="es-MX" altLang="es-MX" sz="1800" dirty="0">
              <a:solidFill>
                <a:schemeClr val="tx1"/>
              </a:solidFill>
              <a:latin typeface="Gilroy-Light" panose="00000400000000000000" pitchFamily="2" charset="0"/>
            </a:endParaRPr>
          </a:p>
          <a:p>
            <a:pPr marL="285750" indent="-285750" algn="just" defTabSz="2266950">
              <a:spcBef>
                <a:spcPts val="0"/>
              </a:spcBef>
              <a:buFont typeface="Arial" panose="020B0604020202020204" pitchFamily="34" charset="0"/>
              <a:buChar char="•"/>
            </a:pPr>
            <a:r>
              <a:rPr lang="es-MX" altLang="es-MX" sz="1800" dirty="0">
                <a:solidFill>
                  <a:schemeClr val="tx1"/>
                </a:solidFill>
                <a:latin typeface="Gilroy-Light" panose="00000400000000000000" pitchFamily="2" charset="0"/>
              </a:rPr>
              <a:t>Sobreestimación de ingresos. Inflar las cifras de ingresos para hacer parecer que la empresa está generando mas dinero del que realmente esta, con el fin de atraer inversionistas o asegurar préstamos.</a:t>
            </a:r>
          </a:p>
          <a:p>
            <a:pPr marL="285750" indent="-285750" algn="just" defTabSz="2266950">
              <a:spcBef>
                <a:spcPts val="0"/>
              </a:spcBef>
              <a:buFont typeface="Arial" panose="020B0604020202020204" pitchFamily="34" charset="0"/>
              <a:buChar char="•"/>
            </a:pPr>
            <a:endParaRPr lang="es-MX" altLang="es-MX" sz="1800" dirty="0">
              <a:solidFill>
                <a:schemeClr val="tx1"/>
              </a:solidFill>
              <a:latin typeface="Gilroy-Light" panose="00000400000000000000" pitchFamily="2" charset="0"/>
            </a:endParaRPr>
          </a:p>
          <a:p>
            <a:pPr marL="285750" indent="-285750" algn="just" defTabSz="2266950">
              <a:spcBef>
                <a:spcPts val="0"/>
              </a:spcBef>
              <a:buFont typeface="Arial" panose="020B0604020202020204" pitchFamily="34" charset="0"/>
              <a:buChar char="•"/>
            </a:pPr>
            <a:r>
              <a:rPr lang="es-MX" altLang="es-MX" sz="1800" dirty="0">
                <a:solidFill>
                  <a:schemeClr val="tx1"/>
                </a:solidFill>
                <a:latin typeface="Gilroy-Light" panose="00000400000000000000" pitchFamily="2" charset="0"/>
              </a:rPr>
              <a:t>Ocultación de pasivos: No registrar deudas o pasivos, lo que crea una falsa impresión de solidez financiera.</a:t>
            </a:r>
          </a:p>
          <a:p>
            <a:pPr marL="285750" indent="-285750" algn="just" defTabSz="2266950">
              <a:spcBef>
                <a:spcPts val="0"/>
              </a:spcBef>
              <a:buFont typeface="Arial" panose="020B0604020202020204" pitchFamily="34" charset="0"/>
              <a:buChar char="•"/>
            </a:pPr>
            <a:endParaRPr lang="es-MX" altLang="es-MX" sz="1800" dirty="0">
              <a:solidFill>
                <a:schemeClr val="tx1"/>
              </a:solidFill>
              <a:latin typeface="Gilroy-Light" panose="00000400000000000000" pitchFamily="2" charset="0"/>
            </a:endParaRPr>
          </a:p>
          <a:p>
            <a:pPr marL="285750" indent="-285750" algn="just" defTabSz="2266950">
              <a:spcBef>
                <a:spcPts val="0"/>
              </a:spcBef>
              <a:buFont typeface="Arial" panose="020B0604020202020204" pitchFamily="34" charset="0"/>
              <a:buChar char="•"/>
            </a:pPr>
            <a:r>
              <a:rPr lang="es-MX" altLang="es-MX" sz="1800" dirty="0">
                <a:solidFill>
                  <a:schemeClr val="tx1"/>
                </a:solidFill>
                <a:latin typeface="Gilroy-Light" panose="00000400000000000000" pitchFamily="2" charset="0"/>
              </a:rPr>
              <a:t>Manipulación de activos. Sobrevalorar activos o subestimar gastos para mejorar balances financieros </a:t>
            </a:r>
          </a:p>
          <a:p>
            <a:pPr algn="just">
              <a:spcBef>
                <a:spcPts val="0"/>
              </a:spcBef>
              <a:spcAft>
                <a:spcPts val="1200"/>
              </a:spcAft>
            </a:pPr>
            <a:endParaRPr lang="es-MX" altLang="es-MX" sz="1800" dirty="0">
              <a:solidFill>
                <a:schemeClr val="tx1"/>
              </a:solidFill>
              <a:latin typeface="Gilroy-Light" panose="00000400000000000000" pitchFamily="2" charset="0"/>
            </a:endParaRPr>
          </a:p>
        </p:txBody>
      </p:sp>
    </p:spTree>
    <p:extLst>
      <p:ext uri="{BB962C8B-B14F-4D97-AF65-F5344CB8AC3E}">
        <p14:creationId xmlns:p14="http://schemas.microsoft.com/office/powerpoint/2010/main" val="111365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976FB0B-196E-4F51-BB99-E7EF6A3E9FB0}"/>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PREVENCIÓN</a:t>
            </a:r>
            <a:endParaRPr lang="es-ES" sz="2400" cap="all" dirty="0">
              <a:latin typeface="Gilroy-Bold" panose="00000800000000000000" pitchFamily="2" charset="0"/>
            </a:endParaRPr>
          </a:p>
        </p:txBody>
      </p:sp>
      <p:sp>
        <p:nvSpPr>
          <p:cNvPr id="5" name="Rectangle 2">
            <a:extLst>
              <a:ext uri="{FF2B5EF4-FFF2-40B4-BE49-F238E27FC236}">
                <a16:creationId xmlns:a16="http://schemas.microsoft.com/office/drawing/2014/main" id="{28382F3E-9E31-CEA4-351B-118BF922B4FC}"/>
              </a:ext>
            </a:extLst>
          </p:cNvPr>
          <p:cNvSpPr txBox="1">
            <a:spLocks noChangeArrowheads="1"/>
          </p:cNvSpPr>
          <p:nvPr/>
        </p:nvSpPr>
        <p:spPr>
          <a:xfrm>
            <a:off x="580571" y="1519392"/>
            <a:ext cx="8040915" cy="46909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2266950">
              <a:lnSpc>
                <a:spcPct val="150000"/>
              </a:lnSpc>
              <a:spcBef>
                <a:spcPts val="0"/>
              </a:spcBef>
              <a:buClr>
                <a:srgbClr val="000000"/>
              </a:buClr>
            </a:pPr>
            <a:r>
              <a:rPr lang="es-MX" altLang="es-MX" sz="1800" b="1" dirty="0">
                <a:solidFill>
                  <a:schemeClr val="tx1"/>
                </a:solidFill>
                <a:latin typeface="Gilroy-Light" panose="00000400000000000000" pitchFamily="2" charset="0"/>
              </a:rPr>
              <a:t>Auditorias externas rigurosas:</a:t>
            </a:r>
            <a:r>
              <a:rPr lang="es-MX" altLang="es-MX" sz="1800" dirty="0">
                <a:solidFill>
                  <a:schemeClr val="tx1"/>
                </a:solidFill>
                <a:latin typeface="Gilroy-Light" panose="00000400000000000000" pitchFamily="2" charset="0"/>
              </a:rPr>
              <a:t> Las auditorias independientes y externas son esenciales para garantizar la exactitud de los estados financieros. </a:t>
            </a:r>
            <a:r>
              <a:rPr lang="es-MX" altLang="es-MX" sz="1800" dirty="0" err="1">
                <a:solidFill>
                  <a:schemeClr val="tx1"/>
                </a:solidFill>
                <a:latin typeface="Gilroy-Light" panose="00000400000000000000" pitchFamily="2" charset="0"/>
              </a:rPr>
              <a:t>Ademas</a:t>
            </a:r>
            <a:r>
              <a:rPr lang="es-MX" altLang="es-MX" sz="1800" dirty="0">
                <a:solidFill>
                  <a:schemeClr val="tx1"/>
                </a:solidFill>
                <a:latin typeface="Gilroy-Light" panose="00000400000000000000" pitchFamily="2" charset="0"/>
              </a:rPr>
              <a:t>, los auditores deben mantenerse imparciales y ser diligentes revisiones.</a:t>
            </a:r>
          </a:p>
          <a:p>
            <a:pPr algn="just" defTabSz="2266950">
              <a:lnSpc>
                <a:spcPct val="150000"/>
              </a:lnSpc>
              <a:spcBef>
                <a:spcPts val="0"/>
              </a:spcBef>
              <a:buClr>
                <a:srgbClr val="000000"/>
              </a:buClr>
            </a:pPr>
            <a:r>
              <a:rPr lang="es-MX" altLang="es-MX" sz="1800" b="1" dirty="0">
                <a:solidFill>
                  <a:schemeClr val="tx1"/>
                </a:solidFill>
                <a:latin typeface="Gilroy-Light" panose="00000400000000000000" pitchFamily="2" charset="0"/>
              </a:rPr>
              <a:t>Supervisión del comité de auditoria:</a:t>
            </a:r>
            <a:r>
              <a:rPr lang="es-MX" altLang="es-MX" sz="1800" dirty="0">
                <a:solidFill>
                  <a:schemeClr val="tx1"/>
                </a:solidFill>
                <a:latin typeface="Gilroy-Light" panose="00000400000000000000" pitchFamily="2" charset="0"/>
              </a:rPr>
              <a:t> Un comité de auditoria activo y comprometido en el consejo de administración es fundamental para asegurar que los informes financieros sean precisos y cumplir con los controles internos.</a:t>
            </a:r>
          </a:p>
          <a:p>
            <a:pPr algn="just" defTabSz="2266950">
              <a:lnSpc>
                <a:spcPct val="150000"/>
              </a:lnSpc>
              <a:spcBef>
                <a:spcPts val="0"/>
              </a:spcBef>
              <a:buClr>
                <a:srgbClr val="000000"/>
              </a:buClr>
            </a:pPr>
            <a:r>
              <a:rPr lang="es-MX" altLang="es-MX" sz="1800" b="1" dirty="0">
                <a:solidFill>
                  <a:schemeClr val="tx1"/>
                </a:solidFill>
                <a:latin typeface="Gilroy-Light" panose="00000400000000000000" pitchFamily="2" charset="0"/>
              </a:rPr>
              <a:t>Controles financieros internos robustos:</a:t>
            </a:r>
            <a:r>
              <a:rPr lang="es-MX" altLang="es-MX" sz="1800" dirty="0">
                <a:solidFill>
                  <a:schemeClr val="tx1"/>
                </a:solidFill>
                <a:latin typeface="Gilroy-Light" panose="00000400000000000000" pitchFamily="2" charset="0"/>
              </a:rPr>
              <a:t> Las conciliaciones de cuentas, revisiones periódicas y la separación de las responsabilidades de contabilidad y presentación de informes son medidas clave para prevenir la manipulación financiera.</a:t>
            </a:r>
          </a:p>
        </p:txBody>
      </p:sp>
    </p:spTree>
    <p:extLst>
      <p:ext uri="{BB962C8B-B14F-4D97-AF65-F5344CB8AC3E}">
        <p14:creationId xmlns:p14="http://schemas.microsoft.com/office/powerpoint/2010/main" val="286566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D3CDE-4D01-207F-847B-184D6FC678B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AC2E3BC-0423-8792-22EB-FA00592A9D73}"/>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Control interno</a:t>
            </a:r>
            <a:endParaRPr lang="es-ES" sz="2400" cap="all" dirty="0">
              <a:latin typeface="Gilroy-Bold" panose="00000800000000000000" pitchFamily="2" charset="0"/>
            </a:endParaRPr>
          </a:p>
        </p:txBody>
      </p:sp>
      <p:sp>
        <p:nvSpPr>
          <p:cNvPr id="4" name="Rectangle 2">
            <a:extLst>
              <a:ext uri="{FF2B5EF4-FFF2-40B4-BE49-F238E27FC236}">
                <a16:creationId xmlns:a16="http://schemas.microsoft.com/office/drawing/2014/main" id="{96FF9EC9-5069-5C78-24EA-B2CDC20E3193}"/>
              </a:ext>
            </a:extLst>
          </p:cNvPr>
          <p:cNvSpPr txBox="1">
            <a:spLocks noChangeArrowheads="1"/>
          </p:cNvSpPr>
          <p:nvPr/>
        </p:nvSpPr>
        <p:spPr>
          <a:xfrm>
            <a:off x="580571" y="1354292"/>
            <a:ext cx="8040915" cy="51100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just" defTabSz="457200">
              <a:lnSpc>
                <a:spcPct val="150000"/>
              </a:lnSpc>
              <a:spcBef>
                <a:spcPct val="0"/>
              </a:spcBef>
              <a:buSzTx/>
              <a:buFontTx/>
              <a:buNone/>
            </a:pPr>
            <a:r>
              <a:rPr lang="es-MX" altLang="es-MX" sz="1800" b="1" dirty="0">
                <a:solidFill>
                  <a:srgbClr val="C00000"/>
                </a:solidFill>
                <a:latin typeface="Gilroy-Light" panose="00000400000000000000" pitchFamily="2" charset="0"/>
                <a:cs typeface="Arial" panose="020B0604020202020204" pitchFamily="34" charset="0"/>
                <a:sym typeface="Arial" panose="020B0604020202020204" pitchFamily="34" charset="0"/>
              </a:rPr>
              <a:t>Definiciones:</a:t>
            </a:r>
          </a:p>
          <a:p>
            <a:pPr marL="0" indent="0" algn="just" defTabSz="457200">
              <a:lnSpc>
                <a:spcPct val="150000"/>
              </a:lnSpc>
              <a:spcBef>
                <a:spcPct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La Comisión de Normas de Control Interno de la Organización Internacional de Instituciones Fiscalizadoras Superiores (INTOSAI) definió el control interno como: </a:t>
            </a:r>
            <a:r>
              <a:rPr lang="es-MX" altLang="es-MX" sz="1800" u="sng" dirty="0">
                <a:solidFill>
                  <a:schemeClr val="tx1"/>
                </a:solidFill>
                <a:latin typeface="Gilroy-Light" panose="00000400000000000000" pitchFamily="2" charset="0"/>
                <a:cs typeface="Arial" panose="020B0604020202020204" pitchFamily="34" charset="0"/>
                <a:sym typeface="Arial" panose="020B0604020202020204" pitchFamily="34" charset="0"/>
              </a:rPr>
              <a:t>El plan de organización y el conjunto de planes, métodos, procedimientos y otras medidas de una institución, orientados a proporcionar una garantía razonable de que se cumplen los objetivos de promover operaciones metódicas, económicas, eficientes y eficaces, así como productos y servicios de la calidad esperada; preservar el patrimonio de pérdida por despilfarro, abuso, mala gestión, errores, fraudes o irregularidades; respetar las leyes y reglamentaciones y estimular la adhesión de los integrantes de la organización a las políticas y objetivos, y obtener datos financieros y de gestión completos y confiables y presentados a través de informes oportunos.</a:t>
            </a: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indent="-590550" algn="just" defTabSz="2363788">
              <a:lnSpc>
                <a:spcPct val="150000"/>
              </a:lnSpc>
              <a:spcBef>
                <a:spcPts val="0"/>
              </a:spcBef>
            </a:pPr>
            <a:endParaRPr lang="es-MX" altLang="es-MX" sz="1800" dirty="0">
              <a:solidFill>
                <a:schemeClr val="tx1"/>
              </a:solidFill>
              <a:latin typeface="Gilroy-Light" panose="00000400000000000000" pitchFamily="2" charset="0"/>
            </a:endParaRPr>
          </a:p>
        </p:txBody>
      </p:sp>
    </p:spTree>
    <p:extLst>
      <p:ext uri="{BB962C8B-B14F-4D97-AF65-F5344CB8AC3E}">
        <p14:creationId xmlns:p14="http://schemas.microsoft.com/office/powerpoint/2010/main" val="2751580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C82D-F438-7202-570A-DF0D0E54642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6B0D422-1F4E-2414-B9A9-5A783F80B141}"/>
              </a:ext>
            </a:extLst>
          </p:cNvPr>
          <p:cNvSpPr txBox="1">
            <a:spLocks noChangeArrowheads="1"/>
          </p:cNvSpPr>
          <p:nvPr/>
        </p:nvSpPr>
        <p:spPr>
          <a:xfrm>
            <a:off x="580571" y="1379692"/>
            <a:ext cx="8040915" cy="469206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just" defTabSz="457200">
              <a:lnSpc>
                <a:spcPct val="150000"/>
              </a:lnSpc>
              <a:spcBef>
                <a:spcPct val="0"/>
              </a:spcBef>
              <a:buSzTx/>
              <a:buFontTx/>
              <a:buNone/>
            </a:pP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El control interno es un proceso que responde a las siguientes características: </a:t>
            </a:r>
          </a:p>
          <a:p>
            <a:pPr marL="0" indent="0" algn="just" defTabSz="457200">
              <a:lnSpc>
                <a:spcPct val="150000"/>
              </a:lnSpc>
              <a:spcBef>
                <a:spcPct val="0"/>
              </a:spcBef>
              <a:buSzTx/>
              <a:buFontTx/>
              <a:buNone/>
            </a:pPr>
            <a:endParaRPr lang="es-MX" altLang="es-MX" sz="14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342900" indent="-342900" algn="just" defTabSz="457200">
              <a:lnSpc>
                <a:spcPct val="150000"/>
              </a:lnSpc>
              <a:spcBef>
                <a:spcPct val="0"/>
              </a:spcBef>
              <a:buSzTx/>
              <a:buFont typeface="+mj-lt"/>
              <a:buAutoNum type="alphaUcPeriod"/>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Está compuesto por una cadena de acciones extendidas a todas las actividades inherentes a la gestión de un organismo, e integradas a los demás procesos básicos de la misma: Planeamiento, dirección, ejecución y supervisión. </a:t>
            </a:r>
          </a:p>
          <a:p>
            <a:pPr marL="342900" indent="-342900" algn="just" defTabSz="457200">
              <a:lnSpc>
                <a:spcPct val="150000"/>
              </a:lnSpc>
              <a:spcBef>
                <a:spcPct val="0"/>
              </a:spcBef>
              <a:buSzTx/>
              <a:buFont typeface="+mj-lt"/>
              <a:buAutoNum type="alphaUcPeriod"/>
            </a:pPr>
            <a:endParaRPr lang="es-MX" altLang="es-MX" sz="14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342900" indent="-342900" algn="just" defTabSz="457200">
              <a:lnSpc>
                <a:spcPct val="150000"/>
              </a:lnSpc>
              <a:spcBef>
                <a:spcPct val="0"/>
              </a:spcBef>
              <a:buSzTx/>
              <a:buFont typeface="+mj-lt"/>
              <a:buAutoNum type="alphaUcPeriod"/>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Tales acciones se encuentran incorporadas (no añadidas) a la estructura de la organización, y son realizadas por la dirección superior y todo el personal (las llevan a cabo personas que actúan en todos niveles, no se trata solamente de reglamentos y manuales de procedimiento). </a:t>
            </a:r>
          </a:p>
        </p:txBody>
      </p:sp>
    </p:spTree>
    <p:extLst>
      <p:ext uri="{BB962C8B-B14F-4D97-AF65-F5344CB8AC3E}">
        <p14:creationId xmlns:p14="http://schemas.microsoft.com/office/powerpoint/2010/main" val="236869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27C2B-4D9B-6E32-A321-2FA8657A0C9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87FC3F7-48E8-8E4F-DC7D-B7543DF1E0D5}"/>
              </a:ext>
            </a:extLst>
          </p:cNvPr>
          <p:cNvSpPr txBox="1">
            <a:spLocks noChangeArrowheads="1"/>
          </p:cNvSpPr>
          <p:nvPr/>
        </p:nvSpPr>
        <p:spPr>
          <a:xfrm>
            <a:off x="580571" y="1379692"/>
            <a:ext cx="8040915" cy="48941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66700" indent="-266700" algn="just" defTabSz="452438">
              <a:spcBef>
                <a:spcPct val="0"/>
              </a:spcBef>
              <a:buSzTx/>
              <a:buFontTx/>
              <a:buNone/>
            </a:pP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C. </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Está pensado para influir en el cumplimiento de los objetivos y apoyar las iniciativas de calidad. </a:t>
            </a:r>
          </a:p>
          <a:p>
            <a:pPr marL="0" indent="0" algn="just" defTabSz="452438">
              <a:spcBef>
                <a:spcPct val="0"/>
              </a:spcBef>
              <a:buSzTx/>
              <a:buFontTx/>
              <a:buNone/>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266700" indent="-266700" algn="just" defTabSz="452438">
              <a:spcBef>
                <a:spcPct val="0"/>
              </a:spcBef>
              <a:buSzTx/>
              <a:buFontTx/>
              <a:buNone/>
            </a:pP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D. </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Los objetivos señalados se encuentran incluidos en las siguientes categorías: </a:t>
            </a:r>
          </a:p>
          <a:p>
            <a:pPr marL="552450" indent="-285750" algn="just" defTabSz="452438">
              <a:spcBef>
                <a:spcPct val="0"/>
              </a:spcBef>
              <a:buSzTx/>
              <a:buFont typeface="Wingdings" panose="05000000000000000000" pitchFamily="2" charset="2"/>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Economía, eficiencia y eficacia de la gestión. </a:t>
            </a:r>
          </a:p>
          <a:p>
            <a:pPr marL="552450" indent="-285750" algn="just" defTabSz="452438">
              <a:spcBef>
                <a:spcPct val="0"/>
              </a:spcBef>
              <a:buSzTx/>
              <a:buFont typeface="Wingdings" panose="05000000000000000000" pitchFamily="2" charset="2"/>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Confiabilidad de la información financiera.</a:t>
            </a:r>
          </a:p>
          <a:p>
            <a:pPr marL="552450" indent="-285750" algn="just" defTabSz="452438">
              <a:spcBef>
                <a:spcPct val="0"/>
              </a:spcBef>
              <a:buSzTx/>
              <a:buFont typeface="Wingdings" panose="05000000000000000000" pitchFamily="2" charset="2"/>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Cumplimiento de leyes, reglamentos y políticas. </a:t>
            </a:r>
          </a:p>
          <a:p>
            <a:pPr marL="0" indent="0" algn="just" defTabSz="452438">
              <a:spcBef>
                <a:spcPct val="0"/>
              </a:spcBef>
              <a:buSzTx/>
              <a:buFontTx/>
              <a:buNone/>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266700" indent="-266700" algn="just" defTabSz="452438">
              <a:spcBef>
                <a:spcPct val="0"/>
              </a:spcBef>
              <a:buSzTx/>
              <a:buFontTx/>
              <a:buNone/>
            </a:pP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E. </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Consta de cinco componentes interrelacionados, derivados del estilo de la dirección, e integrados al proceso de gestión: </a:t>
            </a:r>
          </a:p>
          <a:p>
            <a:pPr marL="552450" indent="-285750" algn="just" defTabSz="452438">
              <a:spcBef>
                <a:spcPct val="0"/>
              </a:spcBef>
              <a:buFont typeface="Wingdings" panose="05000000000000000000" pitchFamily="2" charset="2"/>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Ambiente de control. </a:t>
            </a:r>
          </a:p>
          <a:p>
            <a:pPr marL="552450" indent="-285750" algn="just" defTabSz="452438">
              <a:spcBef>
                <a:spcPct val="0"/>
              </a:spcBef>
              <a:buFont typeface="Wingdings" panose="05000000000000000000" pitchFamily="2" charset="2"/>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Evaluación de riesgos. </a:t>
            </a:r>
          </a:p>
          <a:p>
            <a:pPr marL="552450" indent="-285750" algn="just" defTabSz="452438">
              <a:spcBef>
                <a:spcPct val="0"/>
              </a:spcBef>
              <a:buFont typeface="Wingdings" panose="05000000000000000000" pitchFamily="2" charset="2"/>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Actividades de control.</a:t>
            </a:r>
          </a:p>
          <a:p>
            <a:pPr marL="552450" indent="-285750" algn="just" defTabSz="452438">
              <a:spcBef>
                <a:spcPct val="0"/>
              </a:spcBef>
              <a:buFont typeface="Wingdings" panose="05000000000000000000" pitchFamily="2" charset="2"/>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Información y comunicación. </a:t>
            </a:r>
          </a:p>
          <a:p>
            <a:pPr marL="552450" indent="-285750" algn="just" defTabSz="452438">
              <a:spcBef>
                <a:spcPct val="0"/>
              </a:spcBef>
              <a:buFont typeface="Wingdings" panose="05000000000000000000" pitchFamily="2" charset="2"/>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Supervisión. </a:t>
            </a:r>
          </a:p>
        </p:txBody>
      </p:sp>
    </p:spTree>
    <p:extLst>
      <p:ext uri="{BB962C8B-B14F-4D97-AF65-F5344CB8AC3E}">
        <p14:creationId xmlns:p14="http://schemas.microsoft.com/office/powerpoint/2010/main" val="276224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DC2CB-D1AA-8A2C-B6EA-832D0FE1277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CCDB640-DD4B-3952-DD9B-DAA128D52C65}"/>
              </a:ext>
            </a:extLst>
          </p:cNvPr>
          <p:cNvSpPr txBox="1">
            <a:spLocks noChangeArrowheads="1"/>
          </p:cNvSpPr>
          <p:nvPr/>
        </p:nvSpPr>
        <p:spPr>
          <a:xfrm>
            <a:off x="580571" y="1490532"/>
            <a:ext cx="8040915" cy="52843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369888">
              <a:spcBef>
                <a:spcPts val="0"/>
              </a:spcBef>
              <a:buSzTx/>
              <a:buFontTx/>
              <a:buNone/>
            </a:pPr>
            <a:r>
              <a:rPr lang="es-MX" altLang="es-MX" sz="1800" b="1" dirty="0">
                <a:solidFill>
                  <a:srgbClr val="C00000"/>
                </a:solidFill>
                <a:latin typeface="Gilroy-Light" panose="00000400000000000000" pitchFamily="2" charset="0"/>
                <a:cs typeface="Arial" panose="020B0604020202020204" pitchFamily="34" charset="0"/>
                <a:sym typeface="Arial" panose="020B0604020202020204" pitchFamily="34" charset="0"/>
              </a:rPr>
              <a:t>División de responsabilidades en los procesos de compra</a:t>
            </a:r>
          </a:p>
          <a:p>
            <a:pPr algn="just" defTabSz="369888">
              <a:spcBef>
                <a:spcPts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En este tipo de procesos, </a:t>
            </a: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usualmente encontramos una división de responsabilidades.</a:t>
            </a: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algn="just" defTabSz="369888">
              <a:spcBef>
                <a:spcPts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Veamos un ejemplo, con un proceso de adquisición típico en una empresa de cierta complejidad:</a:t>
            </a:r>
          </a:p>
          <a:p>
            <a:pPr marL="285750" indent="-285750" algn="just" defTabSz="369888">
              <a:spcBef>
                <a:spcPts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Un oficial de compras especifica los bienes o servicios requeridos, y probablemente fija un precio base para su compra.</a:t>
            </a:r>
          </a:p>
          <a:p>
            <a:pPr marL="285750" indent="-285750" algn="just" defTabSz="369888">
              <a:spcBef>
                <a:spcPts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Un superior, director de área o quien haga sus veces, aprueba la compra.</a:t>
            </a:r>
          </a:p>
          <a:p>
            <a:pPr marL="285750" indent="-285750" algn="just" defTabSz="369888">
              <a:spcBef>
                <a:spcPts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Otro oficial de compras obtiene cotizaciones y negocia con la mejor oferta.</a:t>
            </a:r>
          </a:p>
          <a:p>
            <a:pPr marL="285750" indent="-285750" algn="just" defTabSz="369888">
              <a:spcBef>
                <a:spcPts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El área que solicitó los bienes o servicios revisa la factura y verifica su concordancia con lo recibido.</a:t>
            </a:r>
          </a:p>
          <a:p>
            <a:pPr marL="285750" indent="-285750" algn="just" defTabSz="369888">
              <a:spcBef>
                <a:spcPts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Se realizan los respectivos asientos contables.</a:t>
            </a:r>
          </a:p>
          <a:p>
            <a:pPr marL="285750" indent="-285750" algn="just" defTabSz="369888">
              <a:spcBef>
                <a:spcPts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El área de tesorería gestiona el pago, una vez verifica la validez del documento – factura -, y la corrección de la información contable.</a:t>
            </a:r>
          </a:p>
          <a:p>
            <a:pPr marL="285750" indent="-285750" algn="just" defTabSz="369888">
              <a:spcBef>
                <a:spcPts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El contador general de la organización revisa el conjunto de documentos y los trámites observados en cada paso, y aprueba la transacción en su conjunto, ordenando el pago.</a:t>
            </a:r>
          </a:p>
        </p:txBody>
      </p:sp>
      <p:sp>
        <p:nvSpPr>
          <p:cNvPr id="3" name="CuadroTexto 2">
            <a:extLst>
              <a:ext uri="{FF2B5EF4-FFF2-40B4-BE49-F238E27FC236}">
                <a16:creationId xmlns:a16="http://schemas.microsoft.com/office/drawing/2014/main" id="{129E3680-6240-AD74-A81B-7B03BA5C058A}"/>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CONTROLES INTERNOS PARA PREVENIR EL FRAUDE</a:t>
            </a:r>
            <a:endParaRPr lang="es-ES" sz="2400" cap="all" dirty="0">
              <a:latin typeface="Gilroy-Bold" panose="00000800000000000000" pitchFamily="2" charset="0"/>
            </a:endParaRPr>
          </a:p>
        </p:txBody>
      </p:sp>
    </p:spTree>
    <p:extLst>
      <p:ext uri="{BB962C8B-B14F-4D97-AF65-F5344CB8AC3E}">
        <p14:creationId xmlns:p14="http://schemas.microsoft.com/office/powerpoint/2010/main" val="229453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A523F-4208-8B14-C68A-475CA98AF62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36EDB40-2ABF-9E93-71D8-C303733A9BCF}"/>
              </a:ext>
            </a:extLst>
          </p:cNvPr>
          <p:cNvSpPr txBox="1">
            <a:spLocks noChangeArrowheads="1"/>
          </p:cNvSpPr>
          <p:nvPr/>
        </p:nvSpPr>
        <p:spPr>
          <a:xfrm>
            <a:off x="580571" y="1421257"/>
            <a:ext cx="8040915" cy="52843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457200">
              <a:lnSpc>
                <a:spcPct val="150000"/>
              </a:lnSpc>
              <a:spcBef>
                <a:spcPts val="200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Este esquema de por sí ya plantea controles al segregar las funciones en tantos empleados. </a:t>
            </a: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Pero aún será posible agregar controles internos adicionales</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a:t>
            </a:r>
          </a:p>
          <a:p>
            <a:pPr marL="285750" indent="-285750" algn="just" defTabSz="457200">
              <a:lnSpc>
                <a:spcPct val="150000"/>
              </a:lnSpc>
              <a:spcBef>
                <a:spcPct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Solicitar firmas adicionales para la aprobación de la transacción, cuando sobrepasen un determinado monto de dinero.</a:t>
            </a:r>
          </a:p>
          <a:p>
            <a:pPr marL="285750" indent="-285750" algn="just" defTabSz="457200">
              <a:lnSpc>
                <a:spcPct val="150000"/>
              </a:lnSpc>
              <a:spcBef>
                <a:spcPct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Rotar a los empleados en sus funciones, en especial a los del área de compras.</a:t>
            </a:r>
          </a:p>
          <a:p>
            <a:pPr marL="285750" indent="-285750" algn="just" defTabSz="457200">
              <a:lnSpc>
                <a:spcPct val="150000"/>
              </a:lnSpc>
              <a:spcBef>
                <a:spcPct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Obligar a los empleados a tomar vacaciones, para analizar el comportamiento de un determinado puesto de trabajo cuando otra persona está a cargo.</a:t>
            </a:r>
          </a:p>
          <a:p>
            <a:pPr marL="285750" indent="-285750" algn="just" defTabSz="457200">
              <a:lnSpc>
                <a:spcPct val="150000"/>
              </a:lnSpc>
              <a:spcBef>
                <a:spcPct val="0"/>
              </a:spcBef>
              <a:buClr>
                <a:srgbClr val="000000"/>
              </a:buClr>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Restringir el acceso a determinadas áreas, y el ingreso de teléfonos, memorias USB, cámaras, y otros similares.</a:t>
            </a:r>
          </a:p>
        </p:txBody>
      </p:sp>
    </p:spTree>
    <p:extLst>
      <p:ext uri="{BB962C8B-B14F-4D97-AF65-F5344CB8AC3E}">
        <p14:creationId xmlns:p14="http://schemas.microsoft.com/office/powerpoint/2010/main" val="3696097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5DA24-9394-1401-44D1-B27A411498A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E063C23-214A-B676-1E68-33865C43DCF6}"/>
              </a:ext>
            </a:extLst>
          </p:cNvPr>
          <p:cNvSpPr txBox="1">
            <a:spLocks noChangeArrowheads="1"/>
          </p:cNvSpPr>
          <p:nvPr/>
        </p:nvSpPr>
        <p:spPr>
          <a:xfrm>
            <a:off x="580571" y="1345057"/>
            <a:ext cx="8040915" cy="52843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369888">
              <a:lnSpc>
                <a:spcPct val="150000"/>
              </a:lnSpc>
              <a:spcBef>
                <a:spcPts val="0"/>
              </a:spcBef>
            </a:pPr>
            <a:r>
              <a:rPr lang="es-MX" altLang="es-MX" sz="1800" b="1" dirty="0">
                <a:solidFill>
                  <a:srgbClr val="C00000"/>
                </a:solidFill>
                <a:latin typeface="Gilroy-Light" panose="00000400000000000000" pitchFamily="2" charset="0"/>
                <a:cs typeface="Arial" panose="020B0604020202020204" pitchFamily="34" charset="0"/>
                <a:sym typeface="Arial" panose="020B0604020202020204" pitchFamily="34" charset="0"/>
              </a:rPr>
              <a:t>Evaluación previa a la contratación</a:t>
            </a:r>
          </a:p>
          <a:p>
            <a:pPr marL="0" indent="0" algn="just" defTabSz="428625">
              <a:lnSpc>
                <a:spcPct val="150000"/>
              </a:lnSpc>
              <a:spcBef>
                <a:spcPts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Consiste en el proceso de </a:t>
            </a: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verificar las cualificaciones, idoneidad y experiencia de un candidato potencial para un empleo</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 Las técnicas utilizadas incluyen la confirmación de cualificaciones educativas y profesionales, la verificación de antecedentes laborales, búsquedas de antecedentes penales y verificación de situación financiera. Para todas las evaluaciones, la organización debe obtener el permiso por escrito de la persona.</a:t>
            </a:r>
          </a:p>
          <a:p>
            <a:pPr marL="0" indent="0" algn="just" defTabSz="428625">
              <a:lnSpc>
                <a:spcPct val="150000"/>
              </a:lnSpc>
              <a:spcBef>
                <a:spcPts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La evaluación de los solicitantes </a:t>
            </a: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ayuda reducir la probabilidad de que se asigne un papel de importancia dentro de la empresa a personas con antecedentes de comportamiento deshonesto o fraudulento</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 y, por lo tanto, es un procedimiento importante de </a:t>
            </a:r>
            <a:r>
              <a:rPr lang="es-MX" altLang="es-MX" sz="1800" b="1" dirty="0">
                <a:solidFill>
                  <a:srgbClr val="002060"/>
                </a:solidFill>
                <a:latin typeface="Gilroy-Light" panose="00000400000000000000" pitchFamily="2" charset="0"/>
                <a:cs typeface="Arial" panose="020B0604020202020204" pitchFamily="34" charset="0"/>
                <a:sym typeface="Arial" panose="020B0604020202020204" pitchFamily="34" charset="0"/>
                <a:hlinkClick r:id="rId2">
                  <a:extLst>
                    <a:ext uri="{A12FA001-AC4F-418D-AE19-62706E023703}">
                      <ahyp:hlinkClr xmlns:ahyp="http://schemas.microsoft.com/office/drawing/2018/hyperlinkcolor" val="tx"/>
                    </a:ext>
                  </a:extLst>
                </a:hlinkClick>
              </a:rPr>
              <a:t>prevención del fraude</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a:t>
            </a:r>
            <a:endPar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285750" indent="-285750" algn="just" defTabSz="457200">
              <a:lnSpc>
                <a:spcPct val="150000"/>
              </a:lnSpc>
              <a:spcBef>
                <a:spcPts val="0"/>
              </a:spcBef>
              <a:buClr>
                <a:srgbClr val="000000"/>
              </a:buClr>
              <a:buFont typeface="Arial" panose="020B0604020202020204" pitchFamily="34" charset="0"/>
              <a:buChar char="•"/>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5180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7FAC6865-ABFD-E1A2-16BF-2E3157CFB33F}"/>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índice de corrupción en México</a:t>
            </a:r>
            <a:endParaRPr lang="es-ES" sz="2400" cap="all" dirty="0">
              <a:latin typeface="Gilroy-Bold" panose="00000800000000000000" pitchFamily="2" charset="0"/>
            </a:endParaRPr>
          </a:p>
        </p:txBody>
      </p:sp>
      <p:sp>
        <p:nvSpPr>
          <p:cNvPr id="2" name="Rectangle 2">
            <a:extLst>
              <a:ext uri="{FF2B5EF4-FFF2-40B4-BE49-F238E27FC236}">
                <a16:creationId xmlns:a16="http://schemas.microsoft.com/office/drawing/2014/main" id="{864C96C8-161D-0A5F-935C-EFCA1BBB73ED}"/>
              </a:ext>
            </a:extLst>
          </p:cNvPr>
          <p:cNvSpPr txBox="1">
            <a:spLocks noChangeArrowheads="1"/>
          </p:cNvSpPr>
          <p:nvPr/>
        </p:nvSpPr>
        <p:spPr>
          <a:xfrm>
            <a:off x="580571" y="1874992"/>
            <a:ext cx="8040915" cy="434882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228600" algn="just">
              <a:lnSpc>
                <a:spcPct val="150000"/>
              </a:lnSpc>
              <a:spcBef>
                <a:spcPct val="0"/>
              </a:spcBef>
              <a:buSzPct val="100000"/>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Transparencia Internacional y Transparencia Mexicana presentaron la nueva edición del Índice de Percepción de la Corrupción (IPC). Este instrumento registra la opinión de especialistas, analistas de riesgo financiero, personas de la academia y negocios, sobre la corrupción en cada uno de los 180 países evaluados.</a:t>
            </a:r>
          </a:p>
          <a:p>
            <a:pPr indent="-228600" algn="just">
              <a:lnSpc>
                <a:spcPct val="150000"/>
              </a:lnSpc>
              <a:spcBef>
                <a:spcPct val="0"/>
              </a:spcBef>
              <a:buSzPct val="100000"/>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indent="-228600" algn="just">
              <a:lnSpc>
                <a:spcPct val="150000"/>
              </a:lnSpc>
              <a:spcBef>
                <a:spcPct val="0"/>
              </a:spcBef>
              <a:buSzPct val="100000"/>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En 2024, México obtuvo una calificación de 26 puntos de 100 posibles. La escala del Índice de Percepción de la Corrupción va de cero, la peor evaluación para un país, a 100, la mejor calificación posible. Con 26 puntos, México se ubica en la posición 140 de 180 países evaluados.</a:t>
            </a:r>
          </a:p>
        </p:txBody>
      </p:sp>
    </p:spTree>
    <p:extLst>
      <p:ext uri="{BB962C8B-B14F-4D97-AF65-F5344CB8AC3E}">
        <p14:creationId xmlns:p14="http://schemas.microsoft.com/office/powerpoint/2010/main" val="296146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E3536-A171-D749-56F8-1F845AFD003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D0663F7-5A38-1193-6ACE-CDCB43A70E35}"/>
              </a:ext>
            </a:extLst>
          </p:cNvPr>
          <p:cNvSpPr txBox="1">
            <a:spLocks noChangeArrowheads="1"/>
          </p:cNvSpPr>
          <p:nvPr/>
        </p:nvSpPr>
        <p:spPr>
          <a:xfrm>
            <a:off x="580571" y="1345057"/>
            <a:ext cx="8040915" cy="52843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l" defTabSz="457200">
              <a:lnSpc>
                <a:spcPct val="150000"/>
              </a:lnSpc>
              <a:spcBef>
                <a:spcPts val="0"/>
              </a:spcBef>
              <a:buSzTx/>
              <a:buFontTx/>
              <a:buNone/>
            </a:pPr>
            <a:r>
              <a:rPr lang="es-MX" altLang="es-MX" sz="1800" b="1" dirty="0">
                <a:solidFill>
                  <a:srgbClr val="C00000"/>
                </a:solidFill>
                <a:latin typeface="Gilroy-Light" panose="00000400000000000000" pitchFamily="2" charset="0"/>
                <a:cs typeface="Arial" panose="020B0604020202020204" pitchFamily="34" charset="0"/>
                <a:sym typeface="Arial" panose="020B0604020202020204" pitchFamily="34" charset="0"/>
              </a:rPr>
              <a:t>Realizar una evaluación formal del riesgo de fraude en toda la organización</a:t>
            </a:r>
          </a:p>
          <a:p>
            <a:pPr marL="0" indent="0" algn="just" defTabSz="457200">
              <a:lnSpc>
                <a:spcPct val="150000"/>
              </a:lnSpc>
              <a:spcBef>
                <a:spcPts val="0"/>
              </a:spcBef>
              <a:buSzTx/>
              <a:buFontTx/>
              <a:buNone/>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0" indent="0" algn="just" defTabSz="457200">
              <a:lnSpc>
                <a:spcPct val="150000"/>
              </a:lnSpc>
              <a:spcBef>
                <a:spcPts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Permite</a:t>
            </a: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 identificar y abordar de manera proactiva las vulnerabilidades de una organización frente al fraude</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 tanto interno como externo. Como cada organización es diferente, lo que se evalúa y cómo se evalúa debe adaptarse a la organización; no existe un enfoque único. </a:t>
            </a:r>
          </a:p>
          <a:p>
            <a:pPr marL="0" indent="0" algn="just" defTabSz="457200">
              <a:lnSpc>
                <a:spcPct val="150000"/>
              </a:lnSpc>
              <a:spcBef>
                <a:spcPts val="0"/>
              </a:spcBef>
              <a:buSzTx/>
              <a:buFontTx/>
              <a:buNone/>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0" indent="0" algn="just" defTabSz="457200">
              <a:lnSpc>
                <a:spcPct val="150000"/>
              </a:lnSpc>
              <a:spcBef>
                <a:spcPts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Además, los </a:t>
            </a:r>
            <a:r>
              <a:rPr lang="es-MX" altLang="es-MX" sz="1800" b="1" u="sng" dirty="0">
                <a:solidFill>
                  <a:srgbClr val="002060"/>
                </a:solidFill>
                <a:latin typeface="Gilroy-Light" panose="00000400000000000000" pitchFamily="2" charset="0"/>
                <a:cs typeface="Arial" panose="020B0604020202020204" pitchFamily="34" charset="0"/>
                <a:sym typeface="Arial" panose="020B0604020202020204" pitchFamily="34" charset="0"/>
                <a:hlinkClick r:id="rId2">
                  <a:extLst>
                    <a:ext uri="{A12FA001-AC4F-418D-AE19-62706E023703}">
                      <ahyp:hlinkClr xmlns:ahyp="http://schemas.microsoft.com/office/drawing/2018/hyperlinkcolor" val="tx"/>
                    </a:ext>
                  </a:extLst>
                </a:hlinkClick>
              </a:rPr>
              <a:t>riesgos de fraude organizacional</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 cambian continuamente. Por lo tanto, es importante pensar en una </a:t>
            </a: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evaluación del riesgo de fraude como un proceso continuo</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 en lugar de una actividad aislada.</a:t>
            </a:r>
          </a:p>
          <a:p>
            <a:pPr marL="285750" indent="-285750" algn="just" defTabSz="457200">
              <a:lnSpc>
                <a:spcPct val="150000"/>
              </a:lnSpc>
              <a:spcBef>
                <a:spcPts val="0"/>
              </a:spcBef>
              <a:buClr>
                <a:srgbClr val="000000"/>
              </a:buClr>
              <a:buFont typeface="Arial" panose="020B0604020202020204" pitchFamily="34" charset="0"/>
              <a:buChar char="•"/>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5201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D227D-EC3D-C620-2554-978A1700FB7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7ADFA30D-776B-A9C4-4B70-9D00DABD8218}"/>
              </a:ext>
            </a:extLst>
          </p:cNvPr>
          <p:cNvSpPr txBox="1">
            <a:spLocks noChangeArrowheads="1"/>
          </p:cNvSpPr>
          <p:nvPr/>
        </p:nvSpPr>
        <p:spPr>
          <a:xfrm>
            <a:off x="580571" y="1345057"/>
            <a:ext cx="8040915" cy="52843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just" defTabSz="401638">
              <a:spcBef>
                <a:spcPts val="0"/>
              </a:spcBef>
              <a:buSzTx/>
              <a:buFontTx/>
              <a:buNone/>
            </a:pPr>
            <a:r>
              <a:rPr lang="es-MX" altLang="es-MX" sz="1800" b="1" dirty="0">
                <a:solidFill>
                  <a:srgbClr val="C00000"/>
                </a:solidFill>
                <a:latin typeface="Gilroy-Light" panose="00000400000000000000" pitchFamily="2" charset="0"/>
                <a:cs typeface="Arial" panose="020B0604020202020204" pitchFamily="34" charset="0"/>
                <a:sym typeface="Arial" panose="020B0604020202020204" pitchFamily="34" charset="0"/>
              </a:rPr>
              <a:t>Implementación de canales de denuncias</a:t>
            </a:r>
          </a:p>
          <a:p>
            <a:pPr marL="0" indent="0" algn="just" defTabSz="401638">
              <a:spcBef>
                <a:spcPts val="0"/>
              </a:spcBef>
              <a:buSzTx/>
              <a:buFontTx/>
              <a:buNone/>
            </a:pPr>
            <a:endParaRPr lang="es-MX" altLang="es-MX" sz="1800" b="1" dirty="0">
              <a:solidFill>
                <a:srgbClr val="C00000"/>
              </a:solidFill>
              <a:latin typeface="Gilroy-Light" panose="00000400000000000000" pitchFamily="2" charset="0"/>
              <a:cs typeface="Arial" panose="020B0604020202020204" pitchFamily="34" charset="0"/>
              <a:sym typeface="Arial" panose="020B0604020202020204" pitchFamily="34" charset="0"/>
            </a:endParaRPr>
          </a:p>
          <a:p>
            <a:pPr marL="0" indent="0" algn="just" defTabSz="401638">
              <a:spcBef>
                <a:spcPts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A través de los </a:t>
            </a:r>
            <a:r>
              <a:rPr lang="es-MX" altLang="es-MX" sz="1800" b="1" u="sng" dirty="0">
                <a:solidFill>
                  <a:srgbClr val="002060"/>
                </a:solidFill>
                <a:latin typeface="Gilroy-Light" panose="00000400000000000000" pitchFamily="2" charset="0"/>
                <a:cs typeface="Arial" panose="020B0604020202020204" pitchFamily="34" charset="0"/>
                <a:sym typeface="Arial" panose="020B0604020202020204" pitchFamily="34" charset="0"/>
                <a:hlinkClick r:id="rId2">
                  <a:extLst>
                    <a:ext uri="{A12FA001-AC4F-418D-AE19-62706E023703}">
                      <ahyp:hlinkClr xmlns:ahyp="http://schemas.microsoft.com/office/drawing/2018/hyperlinkcolor" val="tx"/>
                    </a:ext>
                  </a:extLst>
                </a:hlinkClick>
              </a:rPr>
              <a:t>canales de denuncia</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 fuentes internas y externas pueden denunciar de forma anónima y confidencial comportamientos fraudulentos, sospechosos o de otro tipo.</a:t>
            </a:r>
          </a:p>
          <a:p>
            <a:pPr marL="0" indent="0" algn="just" defTabSz="401638">
              <a:spcBef>
                <a:spcPts val="0"/>
              </a:spcBef>
              <a:buSzTx/>
              <a:buFontTx/>
              <a:buNone/>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0" indent="0" algn="just" defTabSz="401638">
              <a:spcBef>
                <a:spcPts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Históricamente, </a:t>
            </a: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la recepción de avisos internos o externos ha representado el método de detección de fraude más común</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 La Dirección debe respaldar una formación adecuada y continua, junto con políticas y procedimientos claros de denuncia de irregularidades. Canales de denuncia eficaces, especialmente cuando van acompañados de un </a:t>
            </a:r>
            <a:r>
              <a:rPr lang="es-MX" altLang="es-MX" sz="1800" u="sng" dirty="0">
                <a:solidFill>
                  <a:schemeClr val="tx1"/>
                </a:solidFill>
                <a:latin typeface="Gilroy-Light" panose="00000400000000000000" pitchFamily="2"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plan </a:t>
            </a:r>
            <a:r>
              <a:rPr lang="es-MX" altLang="es-MX" sz="1800" b="1" u="sng" dirty="0">
                <a:solidFill>
                  <a:srgbClr val="002060"/>
                </a:solidFill>
                <a:latin typeface="Gilroy-Light" panose="00000400000000000000" pitchFamily="2"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de respuesta ante el fraude</a:t>
            </a:r>
            <a:r>
              <a:rPr lang="es-MX" altLang="es-MX" sz="1800" b="1" dirty="0">
                <a:solidFill>
                  <a:srgbClr val="002060"/>
                </a:solidFill>
                <a:latin typeface="Gilroy-Light" panose="00000400000000000000" pitchFamily="2" charset="0"/>
                <a:cs typeface="Arial" panose="020B0604020202020204" pitchFamily="34" charset="0"/>
                <a:sym typeface="Arial" panose="020B0604020202020204" pitchFamily="34" charset="0"/>
              </a:rPr>
              <a:t> </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firme y un programa de recompensas, mejoran la percepción de cultura contra el fraude.</a:t>
            </a:r>
          </a:p>
          <a:p>
            <a:pPr marL="0" indent="0" algn="just" defTabSz="401638">
              <a:spcBef>
                <a:spcPts val="0"/>
              </a:spcBef>
              <a:buSzTx/>
              <a:buFontTx/>
              <a:buNone/>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0" indent="0" algn="just" defTabSz="401638">
              <a:spcBef>
                <a:spcPts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Además, las organizaciones deben contar con procesos que capturen, clasifiquen, evalúen, investiguen e informen de forma adecuada de las irregularidades y eficacia de los controles internos para prevenir el fraude.</a:t>
            </a:r>
          </a:p>
          <a:p>
            <a:pPr marL="285750" indent="-285750" algn="just" defTabSz="457200">
              <a:spcBef>
                <a:spcPts val="0"/>
              </a:spcBef>
              <a:buClr>
                <a:srgbClr val="000000"/>
              </a:buClr>
              <a:buFont typeface="Arial" panose="020B0604020202020204" pitchFamily="34" charset="0"/>
              <a:buChar char="•"/>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9529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AAB15-75F7-4041-B425-58E94DA68E7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52A2A45-5CD0-C5D4-9224-94505DEC7679}"/>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¿para qué sirve el Control interno?</a:t>
            </a:r>
            <a:endParaRPr lang="es-ES" sz="2400" cap="all" dirty="0">
              <a:latin typeface="Gilroy-Bold" panose="00000800000000000000" pitchFamily="2" charset="0"/>
            </a:endParaRPr>
          </a:p>
        </p:txBody>
      </p:sp>
      <p:sp>
        <p:nvSpPr>
          <p:cNvPr id="3" name="Rectangle 2">
            <a:extLst>
              <a:ext uri="{FF2B5EF4-FFF2-40B4-BE49-F238E27FC236}">
                <a16:creationId xmlns:a16="http://schemas.microsoft.com/office/drawing/2014/main" id="{62554EA0-886D-8D12-60BA-9686094B0F0E}"/>
              </a:ext>
            </a:extLst>
          </p:cNvPr>
          <p:cNvSpPr txBox="1">
            <a:spLocks noChangeArrowheads="1"/>
          </p:cNvSpPr>
          <p:nvPr/>
        </p:nvSpPr>
        <p:spPr>
          <a:xfrm>
            <a:off x="580571" y="1891157"/>
            <a:ext cx="8040915" cy="397624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just" defTabSz="457200">
              <a:lnSpc>
                <a:spcPct val="150000"/>
              </a:lnSpc>
              <a:spcBef>
                <a:spcPct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Sirve para garantizar que cada uno de los procesos, políticas, metas y actividades se cumplan de acuerdo a lo preestablecido, dando el máximo de rendimiento en cumplimiento de su misión. </a:t>
            </a:r>
          </a:p>
          <a:p>
            <a:pPr marL="0" indent="0" algn="just" defTabSz="457200">
              <a:lnSpc>
                <a:spcPct val="150000"/>
              </a:lnSpc>
              <a:spcBef>
                <a:spcPct val="0"/>
              </a:spcBef>
              <a:buSzTx/>
              <a:buFontTx/>
              <a:buNone/>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0" indent="0" algn="just" defTabSz="457200">
              <a:lnSpc>
                <a:spcPct val="150000"/>
              </a:lnSpc>
              <a:spcBef>
                <a:spcPct val="0"/>
              </a:spcBef>
              <a:buSzTx/>
              <a:buFontTx/>
              <a:buNone/>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0" indent="0" algn="just" defTabSz="457200">
              <a:lnSpc>
                <a:spcPct val="150000"/>
              </a:lnSpc>
              <a:spcBef>
                <a:spcPct val="0"/>
              </a:spcBef>
              <a:buSzTx/>
              <a:buFontTx/>
              <a:buNone/>
            </a:pP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¿Quiénes ejercen el Control Interno? </a:t>
            </a:r>
          </a:p>
          <a:p>
            <a:pPr marL="0" indent="0" algn="just" defTabSz="457200">
              <a:lnSpc>
                <a:spcPct val="150000"/>
              </a:lnSpc>
              <a:spcBef>
                <a:spcPct val="0"/>
              </a:spcBef>
              <a:buSzTx/>
              <a:buFontTx/>
              <a:buNone/>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0" indent="0" algn="just" defTabSz="457200">
              <a:lnSpc>
                <a:spcPct val="150000"/>
              </a:lnSpc>
              <a:spcBef>
                <a:spcPct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El control interno lo ejerce cada uno de los componentes de un ente o entidad. </a:t>
            </a:r>
          </a:p>
        </p:txBody>
      </p:sp>
    </p:spTree>
    <p:extLst>
      <p:ext uri="{BB962C8B-B14F-4D97-AF65-F5344CB8AC3E}">
        <p14:creationId xmlns:p14="http://schemas.microsoft.com/office/powerpoint/2010/main" val="407510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282D-60DF-A51F-371A-F85819325DC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338FA2C-B23A-9CAD-5C49-485468A19310}"/>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¿quiénes son responsables del Control interno?</a:t>
            </a:r>
            <a:endParaRPr lang="es-ES" sz="2400" cap="all" dirty="0">
              <a:latin typeface="Gilroy-Bold" panose="00000800000000000000" pitchFamily="2" charset="0"/>
            </a:endParaRPr>
          </a:p>
        </p:txBody>
      </p:sp>
      <p:sp>
        <p:nvSpPr>
          <p:cNvPr id="3" name="Rectangle 2">
            <a:extLst>
              <a:ext uri="{FF2B5EF4-FFF2-40B4-BE49-F238E27FC236}">
                <a16:creationId xmlns:a16="http://schemas.microsoft.com/office/drawing/2014/main" id="{8FCF9D9D-0AE3-D895-E528-ECE2AD1980CE}"/>
              </a:ext>
            </a:extLst>
          </p:cNvPr>
          <p:cNvSpPr txBox="1">
            <a:spLocks noChangeArrowheads="1"/>
          </p:cNvSpPr>
          <p:nvPr/>
        </p:nvSpPr>
        <p:spPr>
          <a:xfrm>
            <a:off x="580571" y="1891157"/>
            <a:ext cx="8040915" cy="397624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just" defTabSz="457200">
              <a:lnSpc>
                <a:spcPct val="150000"/>
              </a:lnSpc>
              <a:spcBef>
                <a:spcPct val="0"/>
              </a:spcBef>
              <a:buSzTx/>
              <a:buFontTx/>
              <a:buNone/>
            </a:pP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El representante legal.</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 Corresponde a la máxima autoridad del organismo o entidad, la responsabilidad de establecer, mantener y perfeccionar el sistema de control interno, el cual debe ser adecuado a la naturaleza, estructura y misión de la entidad.</a:t>
            </a:r>
          </a:p>
          <a:p>
            <a:pPr marL="0" indent="0" algn="just" defTabSz="457200">
              <a:lnSpc>
                <a:spcPct val="150000"/>
              </a:lnSpc>
              <a:spcBef>
                <a:spcPct val="0"/>
              </a:spcBef>
              <a:buSzTx/>
              <a:buFontTx/>
              <a:buNone/>
            </a:pPr>
            <a:endPar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0" indent="0" algn="just" defTabSz="457200">
              <a:lnSpc>
                <a:spcPct val="150000"/>
              </a:lnSpc>
              <a:spcBef>
                <a:spcPct val="0"/>
              </a:spcBef>
              <a:buSzTx/>
              <a:buFontTx/>
              <a:buNone/>
            </a:pP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Funcionarios de la organización.</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 La responsabilidad de cada uno de los jefes es innegable, pero también cada uno de los empleados desde el gerente hasta el más elemental integrante de la entidad, debe ejercer un control en cada una de sus funciones y actuaciones. </a:t>
            </a:r>
          </a:p>
        </p:txBody>
      </p:sp>
    </p:spTree>
    <p:extLst>
      <p:ext uri="{BB962C8B-B14F-4D97-AF65-F5344CB8AC3E}">
        <p14:creationId xmlns:p14="http://schemas.microsoft.com/office/powerpoint/2010/main" val="2058897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EFB7C-36C4-5676-D707-EC26FD8487D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DF54BF1-1BC6-B9BF-B0FB-EB9DC331EDD2}"/>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¿quiénes son responsables del Control interno?</a:t>
            </a:r>
            <a:endParaRPr lang="es-ES" sz="2400" cap="all" dirty="0">
              <a:latin typeface="Gilroy-Bold" panose="00000800000000000000" pitchFamily="2" charset="0"/>
            </a:endParaRPr>
          </a:p>
        </p:txBody>
      </p:sp>
      <p:sp>
        <p:nvSpPr>
          <p:cNvPr id="3" name="Rectangle 2">
            <a:extLst>
              <a:ext uri="{FF2B5EF4-FFF2-40B4-BE49-F238E27FC236}">
                <a16:creationId xmlns:a16="http://schemas.microsoft.com/office/drawing/2014/main" id="{B7E28E68-0681-FD57-160C-687C2F6ED0AB}"/>
              </a:ext>
            </a:extLst>
          </p:cNvPr>
          <p:cNvSpPr txBox="1">
            <a:spLocks noChangeArrowheads="1"/>
          </p:cNvSpPr>
          <p:nvPr/>
        </p:nvSpPr>
        <p:spPr>
          <a:xfrm>
            <a:off x="580571" y="1891157"/>
            <a:ext cx="8040915" cy="397624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lnSpc>
                <a:spcPct val="150000"/>
              </a:lnSpc>
              <a:spcBef>
                <a:spcPct val="0"/>
              </a:spcBef>
            </a:pPr>
            <a:r>
              <a:rPr lang="es-MX" altLang="es-MX" sz="1800" b="1" dirty="0">
                <a:solidFill>
                  <a:schemeClr val="tx1"/>
                </a:solidFill>
                <a:latin typeface="Gilroy-Light" panose="00000400000000000000" pitchFamily="2" charset="0"/>
                <a:cs typeface="Arial" panose="020B0604020202020204" pitchFamily="34" charset="0"/>
                <a:sym typeface="Arial" panose="020B0604020202020204" pitchFamily="34" charset="0"/>
              </a:rPr>
              <a:t>La oficina de control interno o auditoría interna. </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Recae sobre esta unidad la verificación, evaluación, examen y análisis crítico de todo el sistema integral de control interno; así mismo tiene la responsabilidad de proponer al representante legal las recomendaciones, correctivos, ajustes y mejoramientos pertinentes. </a:t>
            </a:r>
          </a:p>
          <a:p>
            <a:pPr marL="0" indent="0" algn="just" defTabSz="457200">
              <a:lnSpc>
                <a:spcPct val="150000"/>
              </a:lnSpc>
              <a:spcBef>
                <a:spcPct val="0"/>
              </a:spcBef>
              <a:buSzTx/>
              <a:buFontTx/>
              <a:buNone/>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63454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3BB7C-A88E-6017-458C-AC3FE1F490A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15CB492-F5CA-63E1-45AC-9D1C6BDC6645}"/>
              </a:ext>
            </a:extLst>
          </p:cNvPr>
          <p:cNvSpPr txBox="1"/>
          <p:nvPr/>
        </p:nvSpPr>
        <p:spPr>
          <a:xfrm>
            <a:off x="431800" y="1094088"/>
            <a:ext cx="8189685" cy="830997"/>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¿CÓMO IMPLEMENTAR UN SISTEMA DE Control interno PARA PREVENIR EL FRAUDE?</a:t>
            </a:r>
            <a:endParaRPr lang="es-ES" sz="2400" cap="all" dirty="0">
              <a:latin typeface="Gilroy-Bold" panose="00000800000000000000" pitchFamily="2" charset="0"/>
            </a:endParaRPr>
          </a:p>
        </p:txBody>
      </p:sp>
      <p:sp>
        <p:nvSpPr>
          <p:cNvPr id="3" name="Rectangle 2">
            <a:extLst>
              <a:ext uri="{FF2B5EF4-FFF2-40B4-BE49-F238E27FC236}">
                <a16:creationId xmlns:a16="http://schemas.microsoft.com/office/drawing/2014/main" id="{A23394F1-AB7E-93DE-DCE5-B2BB737CDF53}"/>
              </a:ext>
            </a:extLst>
          </p:cNvPr>
          <p:cNvSpPr txBox="1">
            <a:spLocks noChangeArrowheads="1"/>
          </p:cNvSpPr>
          <p:nvPr/>
        </p:nvSpPr>
        <p:spPr>
          <a:xfrm>
            <a:off x="580571" y="2221357"/>
            <a:ext cx="8040915" cy="397624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lnSpc>
                <a:spcPct val="150000"/>
              </a:lnSpc>
              <a:spcBef>
                <a:spcPts val="0"/>
              </a:spcBef>
              <a:buSzTx/>
              <a:buFontTx/>
              <a:buNone/>
            </a:pPr>
            <a:r>
              <a:rPr lang="es-MX" altLang="es-MX" sz="1800" dirty="0">
                <a:solidFill>
                  <a:schemeClr val="tx1"/>
                </a:solidFill>
                <a:latin typeface="Gilroy-Light" panose="00000400000000000000" pitchFamily="2" charset="0"/>
              </a:rPr>
              <a:t>Un sistema de controles internos para prevenir el fraude debe reunir procedimientos y políticas, enfocadas en tres áreas esenciales:</a:t>
            </a:r>
          </a:p>
          <a:p>
            <a:pPr algn="just">
              <a:lnSpc>
                <a:spcPct val="150000"/>
              </a:lnSpc>
              <a:spcBef>
                <a:spcPts val="0"/>
              </a:spcBef>
              <a:buSzTx/>
              <a:buFontTx/>
              <a:buNone/>
            </a:pPr>
            <a:endParaRPr lang="es-MX" altLang="es-MX" sz="1800" dirty="0">
              <a:solidFill>
                <a:schemeClr val="tx1"/>
              </a:solidFill>
              <a:latin typeface="Gilroy-Light" panose="00000400000000000000" pitchFamily="2" charset="0"/>
            </a:endParaRPr>
          </a:p>
          <a:p>
            <a:pPr marL="285750" indent="-285750" algn="just">
              <a:lnSpc>
                <a:spcPct val="150000"/>
              </a:lnSpc>
              <a:spcBef>
                <a:spcPts val="0"/>
              </a:spcBef>
              <a:buFont typeface="Wingdings" panose="05000000000000000000" pitchFamily="2" charset="2"/>
              <a:buChar char="§"/>
            </a:pPr>
            <a:r>
              <a:rPr lang="es-MX" altLang="es-MX" sz="1800" dirty="0">
                <a:solidFill>
                  <a:schemeClr val="tx1"/>
                </a:solidFill>
                <a:latin typeface="Gilroy-Light" panose="00000400000000000000" pitchFamily="2" charset="0"/>
              </a:rPr>
              <a:t>La aprobación y autorización de transacciones.</a:t>
            </a:r>
          </a:p>
          <a:p>
            <a:pPr marL="285750" indent="-285750" algn="just">
              <a:lnSpc>
                <a:spcPct val="150000"/>
              </a:lnSpc>
              <a:spcBef>
                <a:spcPts val="0"/>
              </a:spcBef>
              <a:buFont typeface="Wingdings" panose="05000000000000000000" pitchFamily="2" charset="2"/>
              <a:buChar char="§"/>
            </a:pPr>
            <a:r>
              <a:rPr lang="es-MX" altLang="es-MX" sz="1800" dirty="0">
                <a:solidFill>
                  <a:schemeClr val="tx1"/>
                </a:solidFill>
                <a:latin typeface="Gilroy-Light" panose="00000400000000000000" pitchFamily="2" charset="0"/>
              </a:rPr>
              <a:t>Controles de acceso y niveles de autoridad.</a:t>
            </a:r>
          </a:p>
          <a:p>
            <a:pPr marL="285750" indent="-285750" algn="just">
              <a:lnSpc>
                <a:spcPct val="150000"/>
              </a:lnSpc>
              <a:spcBef>
                <a:spcPts val="0"/>
              </a:spcBef>
              <a:buFont typeface="Wingdings" panose="05000000000000000000" pitchFamily="2" charset="2"/>
              <a:buChar char="§"/>
            </a:pPr>
            <a:r>
              <a:rPr lang="es-MX" altLang="es-MX" sz="1800" dirty="0">
                <a:solidFill>
                  <a:schemeClr val="tx1"/>
                </a:solidFill>
                <a:latin typeface="Gilroy-Light" panose="00000400000000000000" pitchFamily="2" charset="0"/>
              </a:rPr>
              <a:t>Inspección, revisión y conciliación de cuentas y registros contables.</a:t>
            </a:r>
          </a:p>
        </p:txBody>
      </p:sp>
    </p:spTree>
    <p:extLst>
      <p:ext uri="{BB962C8B-B14F-4D97-AF65-F5344CB8AC3E}">
        <p14:creationId xmlns:p14="http://schemas.microsoft.com/office/powerpoint/2010/main" val="1723669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D92CA-1323-CFF8-FD2A-77BE3B12E5D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754AC21-917A-BB5A-779E-22885B76B0D3}"/>
              </a:ext>
            </a:extLst>
          </p:cNvPr>
          <p:cNvSpPr txBox="1">
            <a:spLocks noChangeArrowheads="1"/>
          </p:cNvSpPr>
          <p:nvPr/>
        </p:nvSpPr>
        <p:spPr>
          <a:xfrm>
            <a:off x="580571" y="1218057"/>
            <a:ext cx="8040915" cy="52843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457200">
              <a:lnSpc>
                <a:spcPct val="150000"/>
              </a:lnSpc>
              <a:spcBef>
                <a:spcPct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Como un control adicional podemos mencionar la división de responsabilidades, de tal forma que estas tareas funcionen con verificaciones entre si, reduciendo el riesgo de actos de corrupción. Algunas tareas recurrentes en este rango son:</a:t>
            </a:r>
          </a:p>
          <a:p>
            <a:pPr marL="285750" indent="-285750" algn="just" defTabSz="457200">
              <a:lnSpc>
                <a:spcPct val="150000"/>
              </a:lnSpc>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Definir necesidades de adquisición.</a:t>
            </a:r>
          </a:p>
          <a:p>
            <a:pPr marL="285750" indent="-285750" algn="just" defTabSz="457200">
              <a:lnSpc>
                <a:spcPct val="150000"/>
              </a:lnSpc>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Definir los precios de esos bienes o servicios.</a:t>
            </a:r>
          </a:p>
          <a:p>
            <a:pPr marL="285750" indent="-285750" algn="just" defTabSz="457200">
              <a:lnSpc>
                <a:spcPct val="150000"/>
              </a:lnSpc>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Aprobación de compra o contratación de un servicio.</a:t>
            </a:r>
          </a:p>
          <a:p>
            <a:pPr marL="285750" indent="-285750" algn="just" defTabSz="457200">
              <a:lnSpc>
                <a:spcPct val="150000"/>
              </a:lnSpc>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Elección de proveedores.</a:t>
            </a:r>
          </a:p>
          <a:p>
            <a:pPr marL="285750" indent="-285750" algn="just" defTabSz="457200">
              <a:lnSpc>
                <a:spcPct val="150000"/>
              </a:lnSpc>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Negociación con proveedores.</a:t>
            </a:r>
          </a:p>
          <a:p>
            <a:pPr marL="285750" indent="-285750" algn="just" defTabSz="457200">
              <a:lnSpc>
                <a:spcPct val="150000"/>
              </a:lnSpc>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Verificación de los precios con el mercado.</a:t>
            </a:r>
          </a:p>
          <a:p>
            <a:pPr marL="285750" indent="-285750" algn="just" defTabSz="457200">
              <a:lnSpc>
                <a:spcPct val="150000"/>
              </a:lnSpc>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Recepción de facturas.</a:t>
            </a:r>
          </a:p>
          <a:p>
            <a:pPr marL="285750" indent="-285750" algn="just" defTabSz="457200">
              <a:lnSpc>
                <a:spcPct val="150000"/>
              </a:lnSpc>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Registro de facturas en contabilidad.</a:t>
            </a:r>
          </a:p>
          <a:p>
            <a:pPr marL="285750" indent="-285750" algn="just" defTabSz="457200">
              <a:lnSpc>
                <a:spcPct val="150000"/>
              </a:lnSpc>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Aprobación para pagos de facturas.</a:t>
            </a:r>
          </a:p>
          <a:p>
            <a:pPr algn="just" defTabSz="457200">
              <a:lnSpc>
                <a:spcPct val="150000"/>
              </a:lnSpc>
              <a:spcBef>
                <a:spcPts val="0"/>
              </a:spcBef>
              <a:buClr>
                <a:srgbClr val="000000"/>
              </a:buClr>
              <a:buFont typeface="Arial" panose="020B0604020202020204" pitchFamily="34" charset="0"/>
              <a:buChar char="•"/>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93843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0C47E-AD29-F209-3F27-D33A414E9F6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EC4BFFC-9FDB-3C65-8C31-B90997BB2CC8}"/>
              </a:ext>
            </a:extLst>
          </p:cNvPr>
          <p:cNvSpPr txBox="1">
            <a:spLocks noChangeArrowheads="1"/>
          </p:cNvSpPr>
          <p:nvPr/>
        </p:nvSpPr>
        <p:spPr>
          <a:xfrm>
            <a:off x="580571" y="968671"/>
            <a:ext cx="8040915" cy="52843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just">
              <a:lnSpc>
                <a:spcPct val="150000"/>
              </a:lnSpc>
              <a:spcBef>
                <a:spcPts val="0"/>
              </a:spcBef>
              <a:buFont typeface="Arial" panose="020B0604020202020204" pitchFamily="34" charset="0"/>
              <a:buChar char="•"/>
            </a:pPr>
            <a:r>
              <a:rPr lang="es-MX" altLang="es-MX" sz="1750" dirty="0">
                <a:solidFill>
                  <a:schemeClr val="tx1"/>
                </a:solidFill>
                <a:latin typeface="Gilroy-Light" panose="00000400000000000000" pitchFamily="2" charset="0"/>
                <a:cs typeface="Arial" panose="020B0604020202020204" pitchFamily="34" charset="0"/>
                <a:sym typeface="Arial" panose="020B0604020202020204" pitchFamily="34" charset="0"/>
              </a:rPr>
              <a:t>La distribución de estas tareas debe darse entre diferentes personas, pero también en diferentes áreas: adquisiciones, tesorería, contabilidad, finanzas… La adecuada e inteligente distribución de funciones es ya un control interno muy eficaz. El número, el tipo y la complejidad de los controles aumenta en proporción con el tamaño de la organización.</a:t>
            </a:r>
          </a:p>
          <a:p>
            <a:pPr algn="just">
              <a:lnSpc>
                <a:spcPct val="150000"/>
              </a:lnSpc>
              <a:spcBef>
                <a:spcPts val="0"/>
              </a:spcBef>
              <a:buSzTx/>
              <a:buFontTx/>
              <a:buNone/>
            </a:pPr>
            <a:r>
              <a:rPr lang="es-MX" altLang="es-MX" sz="1750" b="1" dirty="0">
                <a:solidFill>
                  <a:srgbClr val="C00000"/>
                </a:solidFill>
                <a:latin typeface="Gilroy-Light" panose="00000400000000000000" pitchFamily="2" charset="0"/>
                <a:cs typeface="Arial" panose="020B0604020202020204" pitchFamily="34" charset="0"/>
                <a:sym typeface="Arial" panose="020B0604020202020204" pitchFamily="34" charset="0"/>
              </a:rPr>
              <a:t>Otros controles internos para prevenir el fraude:</a:t>
            </a:r>
          </a:p>
          <a:p>
            <a:pPr marL="285750" indent="-285750" algn="just">
              <a:lnSpc>
                <a:spcPct val="150000"/>
              </a:lnSpc>
              <a:spcBef>
                <a:spcPts val="0"/>
              </a:spcBef>
              <a:buFont typeface="Arial" panose="020B0604020202020204" pitchFamily="34" charset="0"/>
              <a:buChar char="•"/>
            </a:pPr>
            <a:r>
              <a:rPr lang="es-MX" altLang="es-MX" sz="1750" b="1" dirty="0">
                <a:solidFill>
                  <a:schemeClr val="tx1"/>
                </a:solidFill>
                <a:latin typeface="Gilroy-Light" panose="00000400000000000000" pitchFamily="2" charset="0"/>
                <a:cs typeface="Arial" panose="020B0604020202020204" pitchFamily="34" charset="0"/>
                <a:sym typeface="Arial" panose="020B0604020202020204" pitchFamily="34" charset="0"/>
              </a:rPr>
              <a:t>Varias personas de diferentes áreas para aprobar una transacción.</a:t>
            </a:r>
            <a:r>
              <a:rPr lang="es-MX" altLang="es-MX" sz="1750" dirty="0">
                <a:solidFill>
                  <a:schemeClr val="tx1"/>
                </a:solidFill>
                <a:latin typeface="Gilroy-Light" panose="00000400000000000000" pitchFamily="2" charset="0"/>
                <a:cs typeface="Arial" panose="020B0604020202020204" pitchFamily="34" charset="0"/>
                <a:sym typeface="Arial" panose="020B0604020202020204" pitchFamily="34" charset="0"/>
              </a:rPr>
              <a:t> Dependiendo del valor o la naturaleza de la adquisición o pago. Cuantas más personas se involucren en la aprobación y gestión, menor será la probabilidad de que se presente un acto de corrupción.</a:t>
            </a:r>
          </a:p>
          <a:p>
            <a:pPr marL="285750" indent="-285750" algn="just">
              <a:lnSpc>
                <a:spcPct val="150000"/>
              </a:lnSpc>
              <a:spcBef>
                <a:spcPts val="0"/>
              </a:spcBef>
              <a:buFont typeface="Arial" panose="020B0604020202020204" pitchFamily="34" charset="0"/>
              <a:buChar char="•"/>
            </a:pPr>
            <a:r>
              <a:rPr lang="es-MX" altLang="es-MX" sz="1750" b="1" dirty="0">
                <a:solidFill>
                  <a:schemeClr val="tx1"/>
                </a:solidFill>
                <a:latin typeface="Gilroy-Light" panose="00000400000000000000" pitchFamily="2" charset="0"/>
                <a:cs typeface="Arial" panose="020B0604020202020204" pitchFamily="34" charset="0"/>
                <a:sym typeface="Arial" panose="020B0604020202020204" pitchFamily="34" charset="0"/>
              </a:rPr>
              <a:t>Hacer que los empleados tomen vacaciones o cambien de puesto.</a:t>
            </a:r>
            <a:r>
              <a:rPr lang="es-MX" altLang="es-MX" sz="1750" dirty="0">
                <a:solidFill>
                  <a:schemeClr val="tx1"/>
                </a:solidFill>
                <a:latin typeface="Gilroy-Light" panose="00000400000000000000" pitchFamily="2" charset="0"/>
                <a:cs typeface="Arial" panose="020B0604020202020204" pitchFamily="34" charset="0"/>
                <a:sym typeface="Arial" panose="020B0604020202020204" pitchFamily="34" charset="0"/>
              </a:rPr>
              <a:t> Ya que los empleados que los reemplacen podrán identificar señales que indiquen que se presentan irregularidades en el cumplimiento de las funciones  en ese punto de trabajo.</a:t>
            </a:r>
          </a:p>
          <a:p>
            <a:pPr algn="just" defTabSz="457200">
              <a:lnSpc>
                <a:spcPct val="150000"/>
              </a:lnSpc>
              <a:spcBef>
                <a:spcPts val="0"/>
              </a:spcBef>
              <a:buClr>
                <a:srgbClr val="000000"/>
              </a:buClr>
              <a:buFont typeface="Arial" panose="020B0604020202020204" pitchFamily="34" charset="0"/>
              <a:buChar char="•"/>
            </a:pPr>
            <a:endParaRPr lang="es-MX" altLang="es-MX" sz="1750" dirty="0">
              <a:solidFill>
                <a:schemeClr val="tx1"/>
              </a:solidFill>
              <a:latin typeface="Gilroy-Light" panose="00000400000000000000" pitchFamily="2"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81911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A229D-5CE5-6BD9-BE46-025F9376554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235DE01-2686-9C72-B220-8FF9C6A4EE32}"/>
              </a:ext>
            </a:extLst>
          </p:cNvPr>
          <p:cNvSpPr txBox="1">
            <a:spLocks noChangeArrowheads="1"/>
          </p:cNvSpPr>
          <p:nvPr/>
        </p:nvSpPr>
        <p:spPr>
          <a:xfrm>
            <a:off x="580571" y="968671"/>
            <a:ext cx="8040915" cy="52843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just">
              <a:lnSpc>
                <a:spcPct val="150000"/>
              </a:lnSpc>
              <a:spcBef>
                <a:spcPts val="0"/>
              </a:spcBef>
              <a:buFont typeface="Arial" panose="020B0604020202020204" pitchFamily="34" charset="0"/>
              <a:buChar char="•"/>
            </a:pPr>
            <a:r>
              <a:rPr lang="es-MX" altLang="es-MX" sz="1800" b="1" dirty="0">
                <a:solidFill>
                  <a:schemeClr val="tx1"/>
                </a:solidFill>
                <a:latin typeface="Gilroy-Light" panose="00000400000000000000" pitchFamily="2" charset="0"/>
              </a:rPr>
              <a:t>Limitar el uso de determinados equipos, herramientas o accesorios.</a:t>
            </a:r>
            <a:r>
              <a:rPr lang="es-MX" altLang="es-MX" sz="1800" dirty="0">
                <a:solidFill>
                  <a:schemeClr val="tx1"/>
                </a:solidFill>
                <a:latin typeface="Gilroy-Light" panose="00000400000000000000" pitchFamily="2" charset="0"/>
              </a:rPr>
              <a:t> En puestos de trabajo críticos. Teléfonos inteligentes, dispositivos USB o papel son elementos cuyo acceso se restringe en determinadas áreas, como tesorería, centro de llamadas, contabilidad….</a:t>
            </a:r>
          </a:p>
          <a:p>
            <a:pPr marL="285750" indent="-285750" algn="just">
              <a:lnSpc>
                <a:spcPct val="150000"/>
              </a:lnSpc>
              <a:spcBef>
                <a:spcPts val="0"/>
              </a:spcBef>
              <a:buFont typeface="Arial" panose="020B0604020202020204" pitchFamily="34" charset="0"/>
              <a:buChar char="•"/>
            </a:pPr>
            <a:r>
              <a:rPr lang="es-MX" altLang="es-MX" sz="1800" b="1" dirty="0">
                <a:solidFill>
                  <a:schemeClr val="tx1"/>
                </a:solidFill>
                <a:latin typeface="Gilroy-Light" panose="00000400000000000000" pitchFamily="2" charset="0"/>
              </a:rPr>
              <a:t>Revisar las pertenencias de los empleados al ingresar y al salir de las instalaciones.</a:t>
            </a:r>
            <a:r>
              <a:rPr lang="es-MX" altLang="es-MX" sz="1800" dirty="0">
                <a:solidFill>
                  <a:schemeClr val="tx1"/>
                </a:solidFill>
                <a:latin typeface="Gilroy-Light" panose="00000400000000000000" pitchFamily="2" charset="0"/>
              </a:rPr>
              <a:t> Es una practica incomoda, pero necesaria en organizaciones como las del sector financiero, farmacéutico y otras similares.</a:t>
            </a:r>
          </a:p>
          <a:p>
            <a:pPr algn="just">
              <a:lnSpc>
                <a:spcPct val="150000"/>
              </a:lnSpc>
              <a:spcBef>
                <a:spcPts val="0"/>
              </a:spcBef>
              <a:buSzTx/>
            </a:pPr>
            <a:endParaRPr lang="es-MX" altLang="es-MX" sz="1800" dirty="0">
              <a:solidFill>
                <a:schemeClr val="tx1"/>
              </a:solidFill>
              <a:latin typeface="Gilroy-Light" panose="00000400000000000000" pitchFamily="2" charset="0"/>
            </a:endParaRPr>
          </a:p>
          <a:p>
            <a:pPr algn="just">
              <a:lnSpc>
                <a:spcPct val="150000"/>
              </a:lnSpc>
              <a:spcBef>
                <a:spcPts val="0"/>
              </a:spcBef>
              <a:buSzTx/>
            </a:pPr>
            <a:r>
              <a:rPr lang="es-MX" altLang="es-MX" sz="1800" dirty="0">
                <a:solidFill>
                  <a:schemeClr val="tx1"/>
                </a:solidFill>
                <a:latin typeface="Gilroy-Light" panose="00000400000000000000" pitchFamily="2" charset="0"/>
              </a:rPr>
              <a:t>La efectividad  de los controles internos para prevenir el fraude debe ser verificada y monitoreada. Los controles deben revisarse de forma periódica y, de acuerdo con los indicadores de rendimiento y con la aparición de nuevos riesgos.</a:t>
            </a:r>
          </a:p>
          <a:p>
            <a:pPr algn="just" defTabSz="457200">
              <a:lnSpc>
                <a:spcPct val="150000"/>
              </a:lnSpc>
              <a:spcBef>
                <a:spcPts val="0"/>
              </a:spcBef>
              <a:buClr>
                <a:srgbClr val="000000"/>
              </a:buClr>
              <a:buFont typeface="Arial" panose="020B0604020202020204" pitchFamily="34" charset="0"/>
              <a:buChar char="•"/>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40614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22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F9EA0F-A6AE-F702-4533-AF87DA65E7DD}"/>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corrupción</a:t>
            </a:r>
            <a:endParaRPr lang="es-ES" sz="2400" cap="all" dirty="0">
              <a:latin typeface="Gilroy-Bold" panose="00000800000000000000" pitchFamily="2" charset="0"/>
            </a:endParaRPr>
          </a:p>
        </p:txBody>
      </p:sp>
      <p:sp>
        <p:nvSpPr>
          <p:cNvPr id="5" name="Rectangle 2">
            <a:extLst>
              <a:ext uri="{FF2B5EF4-FFF2-40B4-BE49-F238E27FC236}">
                <a16:creationId xmlns:a16="http://schemas.microsoft.com/office/drawing/2014/main" id="{6831E443-84C7-3F35-C755-61296CEED279}"/>
              </a:ext>
            </a:extLst>
          </p:cNvPr>
          <p:cNvSpPr txBox="1">
            <a:spLocks noChangeArrowheads="1"/>
          </p:cNvSpPr>
          <p:nvPr/>
        </p:nvSpPr>
        <p:spPr>
          <a:xfrm>
            <a:off x="580571" y="1628251"/>
            <a:ext cx="8040915" cy="501929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just" defTabSz="457200">
              <a:lnSpc>
                <a:spcPct val="150000"/>
              </a:lnSpc>
              <a:spcBef>
                <a:spcPct val="0"/>
              </a:spcBef>
              <a:buSzTx/>
              <a:buFontTx/>
              <a:buNone/>
            </a:pPr>
            <a:r>
              <a:rPr lang="es-MX" altLang="es-MX" sz="1750" b="1" dirty="0">
                <a:solidFill>
                  <a:schemeClr val="tx1"/>
                </a:solidFill>
                <a:latin typeface="Gilroy-Light" panose="00000400000000000000" pitchFamily="2" charset="0"/>
                <a:cs typeface="Arial" panose="020B0604020202020204" pitchFamily="34" charset="0"/>
                <a:sym typeface="Arial" panose="020B0604020202020204" pitchFamily="34" charset="0"/>
              </a:rPr>
              <a:t>Definición de la Corrupción.</a:t>
            </a:r>
          </a:p>
          <a:p>
            <a:pPr marL="285750" indent="-285750" algn="just" defTabSz="457200">
              <a:lnSpc>
                <a:spcPct val="150000"/>
              </a:lnSpc>
              <a:spcBef>
                <a:spcPct val="0"/>
              </a:spcBef>
              <a:buSzTx/>
              <a:buFont typeface="Arial" panose="020B0604020202020204" pitchFamily="34" charset="0"/>
              <a:buChar char="•"/>
            </a:pPr>
            <a:r>
              <a:rPr lang="es-MX" altLang="es-MX" sz="1750" dirty="0">
                <a:solidFill>
                  <a:schemeClr val="tx1"/>
                </a:solidFill>
                <a:latin typeface="Gilroy-Light" panose="00000400000000000000" pitchFamily="2" charset="0"/>
                <a:cs typeface="Arial" panose="020B0604020202020204" pitchFamily="34" charset="0"/>
                <a:sym typeface="Arial" panose="020B0604020202020204" pitchFamily="34" charset="0"/>
              </a:rPr>
              <a:t>La corrupción es aprovechar un cargo público para obtener un beneficio personal. </a:t>
            </a:r>
          </a:p>
          <a:p>
            <a:pPr marL="285750" indent="-285750" algn="just" defTabSz="457200">
              <a:lnSpc>
                <a:spcPct val="150000"/>
              </a:lnSpc>
              <a:spcBef>
                <a:spcPct val="0"/>
              </a:spcBef>
              <a:buSzTx/>
              <a:buFont typeface="Arial" panose="020B0604020202020204" pitchFamily="34" charset="0"/>
              <a:buChar char="•"/>
            </a:pPr>
            <a:r>
              <a:rPr lang="es-MX" altLang="es-MX" sz="1750" dirty="0">
                <a:solidFill>
                  <a:schemeClr val="tx1"/>
                </a:solidFill>
                <a:latin typeface="Gilroy-Light" panose="00000400000000000000" pitchFamily="2" charset="0"/>
                <a:cs typeface="Arial" panose="020B0604020202020204" pitchFamily="34" charset="0"/>
                <a:sym typeface="Arial" panose="020B0604020202020204" pitchFamily="34" charset="0"/>
              </a:rPr>
              <a:t>La corrupción son las acciones fuera de la ley que puede hacer cualquier persona (ocupen un cargo público o no).</a:t>
            </a:r>
          </a:p>
          <a:p>
            <a:pPr marL="285750" indent="-285750" algn="just" defTabSz="457200">
              <a:lnSpc>
                <a:spcPct val="150000"/>
              </a:lnSpc>
              <a:spcBef>
                <a:spcPct val="0"/>
              </a:spcBef>
              <a:buSzTx/>
              <a:buFont typeface="Arial" panose="020B0604020202020204" pitchFamily="34" charset="0"/>
              <a:buChar char="•"/>
            </a:pPr>
            <a:r>
              <a:rPr lang="es-MX" altLang="es-MX" sz="1750" dirty="0">
                <a:solidFill>
                  <a:schemeClr val="tx1"/>
                </a:solidFill>
                <a:latin typeface="Gilroy-Light" panose="00000400000000000000" pitchFamily="2" charset="0"/>
                <a:cs typeface="Arial" panose="020B0604020202020204" pitchFamily="34" charset="0"/>
                <a:sym typeface="Arial" panose="020B0604020202020204" pitchFamily="34" charset="0"/>
              </a:rPr>
              <a:t>La corrupción consiste en desviar recursos del gobierno hacia un fin privado. </a:t>
            </a:r>
          </a:p>
          <a:p>
            <a:pPr marL="285750" indent="-285750" algn="just" defTabSz="457200">
              <a:lnSpc>
                <a:spcPct val="150000"/>
              </a:lnSpc>
              <a:spcBef>
                <a:spcPct val="0"/>
              </a:spcBef>
              <a:buSzTx/>
              <a:buFont typeface="Arial" panose="020B0604020202020204" pitchFamily="34" charset="0"/>
              <a:buChar char="•"/>
            </a:pPr>
            <a:r>
              <a:rPr lang="es-MX" altLang="es-MX" sz="1750" dirty="0">
                <a:solidFill>
                  <a:schemeClr val="tx1"/>
                </a:solidFill>
                <a:latin typeface="Gilroy-Light" panose="00000400000000000000" pitchFamily="2" charset="0"/>
                <a:cs typeface="Arial" panose="020B0604020202020204" pitchFamily="34" charset="0"/>
                <a:sym typeface="Arial" panose="020B0604020202020204" pitchFamily="34" charset="0"/>
              </a:rPr>
              <a:t>La corrupción es cuando los políticos se reparten los cargos del gobierno entre sus amigos y familiares para hacerse ricos y obtener poder. </a:t>
            </a:r>
          </a:p>
          <a:p>
            <a:pPr marL="285750" indent="-285750" algn="just" defTabSz="457200">
              <a:lnSpc>
                <a:spcPct val="150000"/>
              </a:lnSpc>
              <a:spcBef>
                <a:spcPct val="0"/>
              </a:spcBef>
              <a:buSzTx/>
              <a:buFont typeface="Arial" panose="020B0604020202020204" pitchFamily="34" charset="0"/>
              <a:buChar char="•"/>
            </a:pPr>
            <a:r>
              <a:rPr lang="es-MX" altLang="es-MX" sz="1750" dirty="0">
                <a:solidFill>
                  <a:schemeClr val="tx1"/>
                </a:solidFill>
                <a:latin typeface="Gilroy-Light" panose="00000400000000000000" pitchFamily="2" charset="0"/>
                <a:cs typeface="Arial" panose="020B0604020202020204" pitchFamily="34" charset="0"/>
                <a:sym typeface="Arial" panose="020B0604020202020204" pitchFamily="34" charset="0"/>
              </a:rPr>
              <a:t>La corrupción es cuando los ciudadanos y empresarios pagan un soborno a un funcionario de gobierno a cambio de un servicio o un favor .</a:t>
            </a:r>
          </a:p>
          <a:p>
            <a:pPr indent="-228600" algn="just">
              <a:lnSpc>
                <a:spcPct val="150000"/>
              </a:lnSpc>
              <a:spcBef>
                <a:spcPct val="0"/>
              </a:spcBef>
              <a:buSzPct val="100000"/>
            </a:pPr>
            <a:r>
              <a:rPr lang="es-MX" altLang="es-MX" sz="1750" dirty="0">
                <a:solidFill>
                  <a:schemeClr val="tx1"/>
                </a:solidFill>
                <a:latin typeface="Gilroy-Light" panose="00000400000000000000" pitchFamily="2" charset="0"/>
                <a:cs typeface="Arial" panose="020B0604020202020204" pitchFamily="34" charset="0"/>
                <a:sym typeface="Arial" panose="020B0604020202020204" pitchFamily="34" charset="0"/>
              </a:rPr>
              <a:t>.</a:t>
            </a:r>
          </a:p>
        </p:txBody>
      </p:sp>
    </p:spTree>
    <p:extLst>
      <p:ext uri="{BB962C8B-B14F-4D97-AF65-F5344CB8AC3E}">
        <p14:creationId xmlns:p14="http://schemas.microsoft.com/office/powerpoint/2010/main" val="177998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3C7DAF9-7649-D912-CFFD-D484008A80D1}"/>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Causas de la corrupción</a:t>
            </a:r>
            <a:endParaRPr lang="es-ES" sz="2400" cap="all" dirty="0">
              <a:latin typeface="Gilroy-Bold" panose="00000800000000000000" pitchFamily="2" charset="0"/>
            </a:endParaRPr>
          </a:p>
        </p:txBody>
      </p:sp>
      <p:sp>
        <p:nvSpPr>
          <p:cNvPr id="5" name="Rectangle 2">
            <a:extLst>
              <a:ext uri="{FF2B5EF4-FFF2-40B4-BE49-F238E27FC236}">
                <a16:creationId xmlns:a16="http://schemas.microsoft.com/office/drawing/2014/main" id="{642E73BE-543D-E6CE-4267-B3602D2914E8}"/>
              </a:ext>
            </a:extLst>
          </p:cNvPr>
          <p:cNvSpPr txBox="1">
            <a:spLocks noChangeArrowheads="1"/>
          </p:cNvSpPr>
          <p:nvPr/>
        </p:nvSpPr>
        <p:spPr>
          <a:xfrm>
            <a:off x="580571" y="1874992"/>
            <a:ext cx="8040915" cy="434882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just" defTabSz="457200">
              <a:lnSpc>
                <a:spcPct val="150000"/>
              </a:lnSpc>
              <a:spcBef>
                <a:spcPct val="0"/>
              </a:spcBef>
              <a:buSzTx/>
              <a:buFont typeface="Arial" panose="020B0604020202020204" pitchFamily="34" charset="0"/>
              <a:buChar char="•"/>
            </a:pPr>
            <a:r>
              <a:rPr lang="es-MX" altLang="es-MX" sz="1800" dirty="0">
                <a:solidFill>
                  <a:schemeClr val="tx1"/>
                </a:solidFill>
                <a:latin typeface="Gilroy-Light" panose="00000400000000000000" pitchFamily="2" charset="0"/>
                <a:ea typeface="Times Roman" charset="0"/>
                <a:cs typeface="Times Roman" charset="0"/>
                <a:sym typeface="Times Roman" charset="0"/>
              </a:rPr>
              <a:t> </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La corrupción se debe a que en México los ciudadanos nos comportamos bajo la idea de que </a:t>
            </a:r>
            <a:r>
              <a:rPr lang="es-MX" altLang="es-MX" sz="1800" b="1" dirty="0">
                <a:solidFill>
                  <a:srgbClr val="9C2142"/>
                </a:solidFill>
                <a:latin typeface="Gilroy-Light" panose="00000400000000000000" pitchFamily="2" charset="0"/>
                <a:cs typeface="Arial" panose="020B0604020202020204" pitchFamily="34" charset="0"/>
                <a:sym typeface="Arial" panose="020B0604020202020204" pitchFamily="34" charset="0"/>
              </a:rPr>
              <a:t>“el que no tranza no avanza”</a:t>
            </a: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 </a:t>
            </a:r>
          </a:p>
          <a:p>
            <a:pPr marL="285750" indent="-285750" algn="just" defTabSz="457200">
              <a:lnSpc>
                <a:spcPct val="150000"/>
              </a:lnSpc>
              <a:spcBef>
                <a:spcPct val="0"/>
              </a:spcBef>
              <a:buSzTx/>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La causa de la corrupción es la falta de condiciones para trabajar y los bajos salarios de algunos funcionarios públicos. </a:t>
            </a:r>
          </a:p>
          <a:p>
            <a:pPr marL="285750" indent="-285750" algn="just" defTabSz="457200">
              <a:lnSpc>
                <a:spcPct val="150000"/>
              </a:lnSpc>
              <a:spcBef>
                <a:spcPct val="0"/>
              </a:spcBef>
              <a:buSzTx/>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La corrupción se debe a la ambición de los ciudadanos y </a:t>
            </a:r>
            <a:r>
              <a:rPr lang="es-MX" altLang="es-MX" sz="1800" b="1" dirty="0">
                <a:solidFill>
                  <a:srgbClr val="9C2142"/>
                </a:solidFill>
                <a:latin typeface="Gilroy-Light" panose="00000400000000000000" pitchFamily="2" charset="0"/>
                <a:cs typeface="Arial" panose="020B0604020202020204" pitchFamily="34" charset="0"/>
                <a:sym typeface="Arial" panose="020B0604020202020204" pitchFamily="34" charset="0"/>
              </a:rPr>
              <a:t>su falta de ética.</a:t>
            </a:r>
            <a:r>
              <a:rPr lang="es-MX" altLang="es-MX" sz="1800" dirty="0">
                <a:solidFill>
                  <a:srgbClr val="9C2142"/>
                </a:solidFill>
                <a:latin typeface="Gilroy-Light" panose="00000400000000000000" pitchFamily="2" charset="0"/>
                <a:cs typeface="Arial" panose="020B0604020202020204" pitchFamily="34" charset="0"/>
                <a:sym typeface="Arial" panose="020B0604020202020204" pitchFamily="34" charset="0"/>
              </a:rPr>
              <a:t> </a:t>
            </a:r>
          </a:p>
          <a:p>
            <a:pPr marL="285750" indent="-285750" algn="just" defTabSz="457200">
              <a:lnSpc>
                <a:spcPct val="150000"/>
              </a:lnSpc>
              <a:spcBef>
                <a:spcPct val="0"/>
              </a:spcBef>
              <a:buSzTx/>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La corrupción se debe a que los corruptos no enfrentan sanciones ni consecuencias de sus actos indebidos. </a:t>
            </a:r>
          </a:p>
          <a:p>
            <a:pPr marL="285750" indent="-285750" algn="just" defTabSz="457200">
              <a:lnSpc>
                <a:spcPct val="150000"/>
              </a:lnSpc>
              <a:spcBef>
                <a:spcPct val="0"/>
              </a:spcBef>
              <a:buSzTx/>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La corrupción se extiende cuando no existe colaboración y solidaridad en la sociedad para combatirla</a:t>
            </a:r>
          </a:p>
        </p:txBody>
      </p:sp>
    </p:spTree>
    <p:extLst>
      <p:ext uri="{BB962C8B-B14F-4D97-AF65-F5344CB8AC3E}">
        <p14:creationId xmlns:p14="http://schemas.microsoft.com/office/powerpoint/2010/main" val="149536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7F7C32-703C-F0C3-6B9B-DC8D8408DEC3}"/>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Acciones para combatir la corrupción</a:t>
            </a:r>
            <a:endParaRPr lang="es-ES" sz="2400" cap="all" dirty="0">
              <a:latin typeface="Gilroy-Bold" panose="00000800000000000000" pitchFamily="2" charset="0"/>
            </a:endParaRPr>
          </a:p>
        </p:txBody>
      </p:sp>
      <p:sp>
        <p:nvSpPr>
          <p:cNvPr id="5" name="Rectangle 2">
            <a:extLst>
              <a:ext uri="{FF2B5EF4-FFF2-40B4-BE49-F238E27FC236}">
                <a16:creationId xmlns:a16="http://schemas.microsoft.com/office/drawing/2014/main" id="{BDA00E92-8635-EB02-5D69-DAF45B042F5C}"/>
              </a:ext>
            </a:extLst>
          </p:cNvPr>
          <p:cNvSpPr txBox="1">
            <a:spLocks noChangeArrowheads="1"/>
          </p:cNvSpPr>
          <p:nvPr/>
        </p:nvSpPr>
        <p:spPr>
          <a:xfrm>
            <a:off x="580571" y="1874992"/>
            <a:ext cx="8040915" cy="434882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just" defTabSz="415925">
              <a:lnSpc>
                <a:spcPct val="150000"/>
              </a:lnSpc>
              <a:spcBef>
                <a:spcPct val="0"/>
              </a:spcBef>
              <a:buSzTx/>
              <a:buFontTx/>
              <a:buNone/>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Para combatir la corrupción se requiere mejorar las leyes para establecer más candados, controles y castigos.</a:t>
            </a:r>
          </a:p>
          <a:p>
            <a:pPr marL="285750" indent="-285750" algn="just" defTabSz="415925">
              <a:lnSpc>
                <a:spcPct val="150000"/>
              </a:lnSpc>
              <a:spcBef>
                <a:spcPct val="0"/>
              </a:spcBef>
              <a:buSzTx/>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Para combatir la corrupción es necesario vigilar las contrataciones y las compras que hace el gobierno con los privados. </a:t>
            </a:r>
          </a:p>
          <a:p>
            <a:pPr marL="285750" indent="-285750" algn="just" defTabSz="415925">
              <a:lnSpc>
                <a:spcPct val="150000"/>
              </a:lnSpc>
              <a:spcBef>
                <a:spcPct val="0"/>
              </a:spcBef>
              <a:buSzTx/>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Para combatir la corrupción debe cambiar el comportamiento de cada uno de los mexicanos, no solo de los servidores públicos. </a:t>
            </a:r>
          </a:p>
          <a:p>
            <a:pPr marL="285750" indent="-285750" algn="just" defTabSz="415925">
              <a:lnSpc>
                <a:spcPct val="150000"/>
              </a:lnSpc>
              <a:spcBef>
                <a:spcPct val="0"/>
              </a:spcBef>
              <a:buSzTx/>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Para combatir la corrupción no es necesario cambiar la ley, solo hace falta aplicar la que existe y mejorar los procesos. </a:t>
            </a:r>
          </a:p>
          <a:p>
            <a:pPr marL="285750" indent="-285750" algn="just" defTabSz="415925">
              <a:lnSpc>
                <a:spcPct val="150000"/>
              </a:lnSpc>
              <a:spcBef>
                <a:spcPct val="0"/>
              </a:spcBef>
              <a:buSzTx/>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Para combatir la corrupción se necesita investigar a los culpables y que sean sancionados por las autoridades.</a:t>
            </a:r>
          </a:p>
        </p:txBody>
      </p:sp>
      <p:sp>
        <p:nvSpPr>
          <p:cNvPr id="6" name="Text Box 2">
            <a:extLst>
              <a:ext uri="{FF2B5EF4-FFF2-40B4-BE49-F238E27FC236}">
                <a16:creationId xmlns:a16="http://schemas.microsoft.com/office/drawing/2014/main" id="{82508CED-FBF9-B46F-418E-D112CD2FBB70}"/>
              </a:ext>
            </a:extLst>
          </p:cNvPr>
          <p:cNvSpPr txBox="1">
            <a:spLocks/>
          </p:cNvSpPr>
          <p:nvPr/>
        </p:nvSpPr>
        <p:spPr bwMode="auto">
          <a:xfrm>
            <a:off x="580571" y="6280394"/>
            <a:ext cx="7226337" cy="34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p>
            <a:r>
              <a:rPr lang="es-MX" altLang="es-MX" sz="1600" b="1" dirty="0">
                <a:solidFill>
                  <a:srgbClr val="009887"/>
                </a:solidFill>
                <a:latin typeface="Gilroy-Light" panose="00000400000000000000" pitchFamily="2" charset="0"/>
              </a:rPr>
              <a:t>Fuente: SESNA, Secretariado Ejecutivo del Sistema Nacional Anticorrupción</a:t>
            </a:r>
          </a:p>
        </p:txBody>
      </p:sp>
    </p:spTree>
    <p:extLst>
      <p:ext uri="{BB962C8B-B14F-4D97-AF65-F5344CB8AC3E}">
        <p14:creationId xmlns:p14="http://schemas.microsoft.com/office/powerpoint/2010/main" val="215342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CFC410-C711-A409-CA05-1CD88FA1213A}"/>
              </a:ext>
            </a:extLst>
          </p:cNvPr>
          <p:cNvSpPr txBox="1"/>
          <p:nvPr/>
        </p:nvSpPr>
        <p:spPr>
          <a:xfrm>
            <a:off x="431800" y="1094088"/>
            <a:ext cx="8189685" cy="830997"/>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CÓDIGO DE ÉTICA DE LAS PERSONAS SERVIDORAS PÚBLICAS DEL GOBIERNO FEDERAL</a:t>
            </a:r>
            <a:endParaRPr lang="es-ES" sz="2400" cap="all" dirty="0">
              <a:latin typeface="Gilroy-Bold" panose="00000800000000000000" pitchFamily="2" charset="0"/>
            </a:endParaRPr>
          </a:p>
        </p:txBody>
      </p:sp>
      <p:sp>
        <p:nvSpPr>
          <p:cNvPr id="5" name="Rectangle 2">
            <a:extLst>
              <a:ext uri="{FF2B5EF4-FFF2-40B4-BE49-F238E27FC236}">
                <a16:creationId xmlns:a16="http://schemas.microsoft.com/office/drawing/2014/main" id="{B28B861B-8B30-51AA-78A1-A9B6A4D75189}"/>
              </a:ext>
            </a:extLst>
          </p:cNvPr>
          <p:cNvSpPr txBox="1">
            <a:spLocks noChangeArrowheads="1"/>
          </p:cNvSpPr>
          <p:nvPr/>
        </p:nvSpPr>
        <p:spPr>
          <a:xfrm>
            <a:off x="580571" y="1874992"/>
            <a:ext cx="8040915" cy="478298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gn="just" defTabSz="415925">
              <a:spcBef>
                <a:spcPct val="0"/>
              </a:spcBef>
              <a:buSzTx/>
              <a:buFontTx/>
              <a:buNone/>
            </a:pPr>
            <a:r>
              <a:rPr lang="es-MX" altLang="es-MX" sz="1800" b="1" dirty="0">
                <a:solidFill>
                  <a:srgbClr val="C00000"/>
                </a:solidFill>
                <a:latin typeface="Gilroy-Light" panose="00000400000000000000" pitchFamily="2" charset="0"/>
                <a:cs typeface="Arial" panose="020B0604020202020204" pitchFamily="34" charset="0"/>
                <a:sym typeface="Arial" panose="020B0604020202020204" pitchFamily="34" charset="0"/>
              </a:rPr>
              <a:t>ÉTICA</a:t>
            </a:r>
          </a:p>
          <a:p>
            <a:pPr marL="285750" indent="-285750" algn="just" defTabSz="419100">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El Código de Ética será aplicable a todas las personas que desempeñen un empleo, cargo o comisión, al interior de alguna dependencia o entidad de la Administración Pública Federal, o bien, en alguna empresa productiva del Estado.</a:t>
            </a:r>
          </a:p>
          <a:p>
            <a:pPr marL="285750" indent="-285750" algn="just" defTabSz="419100">
              <a:spcBef>
                <a:spcPct val="0"/>
              </a:spcBef>
              <a:buSzTx/>
              <a:buFont typeface="Arial" panose="020B0604020202020204" pitchFamily="34" charset="0"/>
              <a:buChar char="•"/>
            </a:pPr>
            <a:endParaRPr lang="es-MX" altLang="es-MX" sz="14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285750" indent="-285750" algn="just" defTabSz="419100">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Código de Ética: Instrumento deontológico, al que refiere el artículo 16 de la Ley General de Responsabilidades Administrativas, que establece los parámetros generales de valoración y actuación respecto al comportamiento al que aspira una persona servidora pública, en el ejercicio de su empleo, cargo o comisión, a fin de promover un gobierno transparente, íntegro y cercano a la ciudadanía.</a:t>
            </a:r>
          </a:p>
          <a:p>
            <a:pPr marL="285750" indent="-285750" algn="just" defTabSz="419100">
              <a:spcBef>
                <a:spcPct val="0"/>
              </a:spcBef>
              <a:buSzPct val="100000"/>
              <a:buFont typeface="Arial" panose="020B0604020202020204" pitchFamily="34" charset="0"/>
              <a:buChar char="•"/>
            </a:pPr>
            <a:endParaRPr lang="es-MX" altLang="es-MX" sz="1400" dirty="0">
              <a:solidFill>
                <a:schemeClr val="tx1"/>
              </a:solidFill>
              <a:latin typeface="Gilroy-Light" panose="00000400000000000000" pitchFamily="2" charset="0"/>
              <a:cs typeface="Arial" panose="020B0604020202020204" pitchFamily="34" charset="0"/>
              <a:sym typeface="Arial" panose="020B0604020202020204" pitchFamily="34" charset="0"/>
            </a:endParaRPr>
          </a:p>
          <a:p>
            <a:pPr marL="285750" indent="-285750" algn="just" defTabSz="419100">
              <a:spcBef>
                <a:spcPct val="0"/>
              </a:spcBef>
              <a:buSzPct val="100000"/>
              <a:buFont typeface="Arial" panose="020B0604020202020204" pitchFamily="34" charset="0"/>
              <a:buChar char="•"/>
            </a:pPr>
            <a:r>
              <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rPr>
              <a:t>Lo anterior, se relaciona con los artículos 16 de la Ley de Responsabilidades Administrativas para el Estado de Chiapas, 5 fracción XI del Código de Honestidad y Ética  de los Servidores Públicos del Gobierno del Estado de Chiapas.</a:t>
            </a:r>
          </a:p>
        </p:txBody>
      </p:sp>
    </p:spTree>
    <p:extLst>
      <p:ext uri="{BB962C8B-B14F-4D97-AF65-F5344CB8AC3E}">
        <p14:creationId xmlns:p14="http://schemas.microsoft.com/office/powerpoint/2010/main" val="233471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0B0623C-92B1-A375-785A-DD9251AB49A0}"/>
              </a:ext>
            </a:extLst>
          </p:cNvPr>
          <p:cNvSpPr txBox="1"/>
          <p:nvPr/>
        </p:nvSpPr>
        <p:spPr>
          <a:xfrm>
            <a:off x="431800" y="1094088"/>
            <a:ext cx="8189685" cy="461665"/>
          </a:xfrm>
          <a:prstGeom prst="rect">
            <a:avLst/>
          </a:prstGeom>
          <a:noFill/>
        </p:spPr>
        <p:txBody>
          <a:bodyPr wrap="square" rtlCol="0">
            <a:spAutoFit/>
          </a:bodyPr>
          <a:lstStyle/>
          <a:p>
            <a:pPr algn="ctr"/>
            <a:r>
              <a:rPr lang="es-ES" sz="2400" cap="all" dirty="0">
                <a:latin typeface="Gilroy-Bold" panose="00000800000000000000" pitchFamily="2" charset="0"/>
                <a:sym typeface="Arial" panose="020B0604020202020204" pitchFamily="34" charset="0"/>
              </a:rPr>
              <a:t>¿</a:t>
            </a:r>
            <a:r>
              <a:rPr lang="es-MX" sz="2400" cap="all" dirty="0">
                <a:latin typeface="Gilroy-Bold" panose="00000800000000000000" pitchFamily="2" charset="0"/>
                <a:sym typeface="Arial" panose="020B0604020202020204" pitchFamily="34" charset="0"/>
              </a:rPr>
              <a:t>QUÉ ES EL FRAUDE?</a:t>
            </a:r>
            <a:endParaRPr lang="es-ES" sz="2400" cap="all" dirty="0">
              <a:latin typeface="Gilroy-Bold" panose="00000800000000000000" pitchFamily="2" charset="0"/>
            </a:endParaRPr>
          </a:p>
        </p:txBody>
      </p:sp>
      <p:sp>
        <p:nvSpPr>
          <p:cNvPr id="5" name="Rectangle 2">
            <a:extLst>
              <a:ext uri="{FF2B5EF4-FFF2-40B4-BE49-F238E27FC236}">
                <a16:creationId xmlns:a16="http://schemas.microsoft.com/office/drawing/2014/main" id="{79EF8F34-FA5C-6B5A-23FC-DE597939C6FB}"/>
              </a:ext>
            </a:extLst>
          </p:cNvPr>
          <p:cNvSpPr txBox="1">
            <a:spLocks noChangeArrowheads="1"/>
          </p:cNvSpPr>
          <p:nvPr/>
        </p:nvSpPr>
        <p:spPr>
          <a:xfrm>
            <a:off x="580571" y="1874992"/>
            <a:ext cx="8040915" cy="469206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590550" algn="just" defTabSz="2363788">
              <a:lnSpc>
                <a:spcPct val="150000"/>
              </a:lnSpc>
              <a:spcBef>
                <a:spcPts val="0"/>
              </a:spcBef>
              <a:spcAft>
                <a:spcPts val="600"/>
              </a:spcAft>
            </a:pPr>
            <a:r>
              <a:rPr lang="es-MX" altLang="es-MX" sz="1800" dirty="0">
                <a:solidFill>
                  <a:schemeClr val="tx1"/>
                </a:solidFill>
                <a:latin typeface="Gilroy-Light" panose="00000400000000000000" pitchFamily="2" charset="0"/>
              </a:rPr>
              <a:t>Según la </a:t>
            </a:r>
            <a:r>
              <a:rPr lang="es-MX" altLang="es-MX" sz="1800" dirty="0" err="1">
                <a:solidFill>
                  <a:schemeClr val="tx1"/>
                </a:solidFill>
                <a:latin typeface="Gilroy-Light" panose="00000400000000000000" pitchFamily="2" charset="0"/>
              </a:rPr>
              <a:t>Association</a:t>
            </a:r>
            <a:r>
              <a:rPr lang="es-MX" altLang="es-MX" sz="1800" dirty="0">
                <a:solidFill>
                  <a:schemeClr val="tx1"/>
                </a:solidFill>
                <a:latin typeface="Gilroy-Light" panose="00000400000000000000" pitchFamily="2" charset="0"/>
              </a:rPr>
              <a:t> </a:t>
            </a:r>
            <a:r>
              <a:rPr lang="es-MX" altLang="es-MX" sz="1800" dirty="0" err="1">
                <a:solidFill>
                  <a:schemeClr val="tx1"/>
                </a:solidFill>
                <a:latin typeface="Gilroy-Light" panose="00000400000000000000" pitchFamily="2" charset="0"/>
              </a:rPr>
              <a:t>of</a:t>
            </a:r>
            <a:r>
              <a:rPr lang="es-MX" altLang="es-MX" sz="1800" dirty="0">
                <a:solidFill>
                  <a:schemeClr val="tx1"/>
                </a:solidFill>
                <a:latin typeface="Gilroy-Light" panose="00000400000000000000" pitchFamily="2" charset="0"/>
              </a:rPr>
              <a:t> </a:t>
            </a:r>
            <a:r>
              <a:rPr lang="es-MX" altLang="es-MX" sz="1800" dirty="0" err="1">
                <a:solidFill>
                  <a:schemeClr val="tx1"/>
                </a:solidFill>
                <a:latin typeface="Gilroy-Light" panose="00000400000000000000" pitchFamily="2" charset="0"/>
              </a:rPr>
              <a:t>certified</a:t>
            </a:r>
            <a:r>
              <a:rPr lang="es-MX" altLang="es-MX" sz="1800" dirty="0">
                <a:solidFill>
                  <a:schemeClr val="tx1"/>
                </a:solidFill>
                <a:latin typeface="Gilroy-Light" panose="00000400000000000000" pitchFamily="2" charset="0"/>
              </a:rPr>
              <a:t> </a:t>
            </a:r>
            <a:r>
              <a:rPr lang="es-MX" altLang="es-MX" sz="1800" dirty="0" err="1">
                <a:solidFill>
                  <a:schemeClr val="tx1"/>
                </a:solidFill>
                <a:latin typeface="Gilroy-Light" panose="00000400000000000000" pitchFamily="2" charset="0"/>
              </a:rPr>
              <a:t>fraud</a:t>
            </a:r>
            <a:r>
              <a:rPr lang="es-MX" altLang="es-MX" sz="1800" dirty="0">
                <a:solidFill>
                  <a:schemeClr val="tx1"/>
                </a:solidFill>
                <a:latin typeface="Gilroy-Light" panose="00000400000000000000" pitchFamily="2" charset="0"/>
              </a:rPr>
              <a:t> </a:t>
            </a:r>
            <a:r>
              <a:rPr lang="es-MX" altLang="es-MX" sz="1800" dirty="0" err="1">
                <a:solidFill>
                  <a:schemeClr val="tx1"/>
                </a:solidFill>
                <a:latin typeface="Gilroy-Light" panose="00000400000000000000" pitchFamily="2" charset="0"/>
              </a:rPr>
              <a:t>examiners</a:t>
            </a:r>
            <a:r>
              <a:rPr lang="es-MX" altLang="es-MX" sz="1800" dirty="0">
                <a:solidFill>
                  <a:schemeClr val="tx1"/>
                </a:solidFill>
                <a:latin typeface="Gilroy-Light" panose="00000400000000000000" pitchFamily="2" charset="0"/>
              </a:rPr>
              <a:t> CFE (Asociación de examinadores de fraude certificados), el fraude son las actividades/acciones con el propósito de enriquecimiento personal a través del uso inapropiado o la sustracción  de recursos/activos de una organización por parte de una persona.</a:t>
            </a:r>
          </a:p>
          <a:p>
            <a:pPr indent="-590550" algn="just" defTabSz="2363788">
              <a:lnSpc>
                <a:spcPct val="150000"/>
              </a:lnSpc>
              <a:spcBef>
                <a:spcPts val="0"/>
              </a:spcBef>
              <a:spcAft>
                <a:spcPts val="600"/>
              </a:spcAft>
            </a:pPr>
            <a:r>
              <a:rPr lang="es-MX" altLang="es-MX" sz="1800" dirty="0" err="1">
                <a:solidFill>
                  <a:schemeClr val="tx1"/>
                </a:solidFill>
                <a:latin typeface="Gilroy-Light" panose="00000400000000000000" pitchFamily="2" charset="0"/>
              </a:rPr>
              <a:t>The</a:t>
            </a:r>
            <a:r>
              <a:rPr lang="es-MX" altLang="es-MX" sz="1800" dirty="0">
                <a:solidFill>
                  <a:schemeClr val="tx1"/>
                </a:solidFill>
                <a:latin typeface="Gilroy-Light" panose="00000400000000000000" pitchFamily="2" charset="0"/>
              </a:rPr>
              <a:t> </a:t>
            </a:r>
            <a:r>
              <a:rPr lang="es-MX" altLang="es-MX" sz="1800" dirty="0" err="1">
                <a:solidFill>
                  <a:schemeClr val="tx1"/>
                </a:solidFill>
                <a:latin typeface="Gilroy-Light" panose="00000400000000000000" pitchFamily="2" charset="0"/>
              </a:rPr>
              <a:t>institute</a:t>
            </a:r>
            <a:r>
              <a:rPr lang="es-MX" altLang="es-MX" sz="1800" dirty="0">
                <a:solidFill>
                  <a:schemeClr val="tx1"/>
                </a:solidFill>
                <a:latin typeface="Gilroy-Light" panose="00000400000000000000" pitchFamily="2" charset="0"/>
              </a:rPr>
              <a:t> </a:t>
            </a:r>
            <a:r>
              <a:rPr lang="es-MX" altLang="es-MX" sz="1800" dirty="0" err="1">
                <a:solidFill>
                  <a:schemeClr val="tx1"/>
                </a:solidFill>
                <a:latin typeface="Gilroy-Light" panose="00000400000000000000" pitchFamily="2" charset="0"/>
              </a:rPr>
              <a:t>of</a:t>
            </a:r>
            <a:r>
              <a:rPr lang="es-MX" altLang="es-MX" sz="1800" dirty="0">
                <a:solidFill>
                  <a:schemeClr val="tx1"/>
                </a:solidFill>
                <a:latin typeface="Gilroy-Light" panose="00000400000000000000" pitchFamily="2" charset="0"/>
              </a:rPr>
              <a:t> </a:t>
            </a:r>
            <a:r>
              <a:rPr lang="es-MX" altLang="es-MX" sz="1800" dirty="0" err="1">
                <a:solidFill>
                  <a:schemeClr val="tx1"/>
                </a:solidFill>
                <a:latin typeface="Gilroy-Light" panose="00000400000000000000" pitchFamily="2" charset="0"/>
              </a:rPr>
              <a:t>internal</a:t>
            </a:r>
            <a:r>
              <a:rPr lang="es-MX" altLang="es-MX" sz="1800" dirty="0">
                <a:solidFill>
                  <a:schemeClr val="tx1"/>
                </a:solidFill>
                <a:latin typeface="Gilroy-Light" panose="00000400000000000000" pitchFamily="2" charset="0"/>
              </a:rPr>
              <a:t> </a:t>
            </a:r>
            <a:r>
              <a:rPr lang="es-MX" altLang="es-MX" sz="1800" dirty="0" err="1">
                <a:solidFill>
                  <a:schemeClr val="tx1"/>
                </a:solidFill>
                <a:latin typeface="Gilroy-Light" panose="00000400000000000000" pitchFamily="2" charset="0"/>
              </a:rPr>
              <a:t>auditors</a:t>
            </a:r>
            <a:r>
              <a:rPr lang="es-MX" altLang="es-MX" sz="1800" dirty="0">
                <a:solidFill>
                  <a:schemeClr val="tx1"/>
                </a:solidFill>
                <a:latin typeface="Gilroy-Light" panose="00000400000000000000" pitchFamily="2" charset="0"/>
              </a:rPr>
              <a:t>, IIA (instituto de auditores internos) define al fraude como el acto ilegal caracterizado por el engaño, ocultamiento o la </a:t>
            </a:r>
            <a:r>
              <a:rPr lang="es-MX" altLang="es-MX" sz="1800" dirty="0" err="1">
                <a:solidFill>
                  <a:schemeClr val="tx1"/>
                </a:solidFill>
                <a:latin typeface="Gilroy-Light" panose="00000400000000000000" pitchFamily="2" charset="0"/>
              </a:rPr>
              <a:t>violacion</a:t>
            </a:r>
            <a:r>
              <a:rPr lang="es-MX" altLang="es-MX" sz="1800" dirty="0">
                <a:solidFill>
                  <a:schemeClr val="tx1"/>
                </a:solidFill>
                <a:latin typeface="Gilroy-Light" panose="00000400000000000000" pitchFamily="2" charset="0"/>
              </a:rPr>
              <a:t> de la confianza. Los fraudes son perpetrados por individuos y organizaciones para:</a:t>
            </a:r>
          </a:p>
          <a:p>
            <a:pPr indent="-590550" algn="just" defTabSz="2363788">
              <a:lnSpc>
                <a:spcPct val="150000"/>
              </a:lnSpc>
              <a:spcBef>
                <a:spcPts val="0"/>
              </a:spcBef>
              <a:spcAft>
                <a:spcPts val="600"/>
              </a:spcAft>
            </a:pPr>
            <a:r>
              <a:rPr lang="es-MX" altLang="es-MX" sz="1800" dirty="0">
                <a:solidFill>
                  <a:schemeClr val="tx1"/>
                </a:solidFill>
                <a:latin typeface="Gilroy-Light" panose="00000400000000000000" pitchFamily="2" charset="0"/>
              </a:rPr>
              <a:t>Obtener dinero, propiedades y servicios; evitar pagos o perdida de servicios y asegurar una ventaja personal o del negocio.</a:t>
            </a:r>
          </a:p>
        </p:txBody>
      </p:sp>
    </p:spTree>
    <p:extLst>
      <p:ext uri="{BB962C8B-B14F-4D97-AF65-F5344CB8AC3E}">
        <p14:creationId xmlns:p14="http://schemas.microsoft.com/office/powerpoint/2010/main" val="140455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AF844-C538-F15A-97B7-0509F602DBD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AB956A5-34C6-0BBB-D2F0-32D438AC0357}"/>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FRAUDE</a:t>
            </a:r>
            <a:endParaRPr lang="es-ES" sz="2400" cap="all" dirty="0">
              <a:latin typeface="Gilroy-Bold" panose="00000800000000000000" pitchFamily="2" charset="0"/>
            </a:endParaRPr>
          </a:p>
        </p:txBody>
      </p:sp>
      <p:sp>
        <p:nvSpPr>
          <p:cNvPr id="3" name="Rectangle 2">
            <a:extLst>
              <a:ext uri="{FF2B5EF4-FFF2-40B4-BE49-F238E27FC236}">
                <a16:creationId xmlns:a16="http://schemas.microsoft.com/office/drawing/2014/main" id="{CB8DE81F-2A54-D7A7-C386-8632C7A4E830}"/>
              </a:ext>
            </a:extLst>
          </p:cNvPr>
          <p:cNvSpPr txBox="1">
            <a:spLocks noChangeArrowheads="1"/>
          </p:cNvSpPr>
          <p:nvPr/>
        </p:nvSpPr>
        <p:spPr>
          <a:xfrm>
            <a:off x="580571" y="1593270"/>
            <a:ext cx="8040915" cy="50437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defTabSz="415925">
              <a:spcBef>
                <a:spcPts val="0"/>
              </a:spcBef>
              <a:spcAft>
                <a:spcPts val="1200"/>
              </a:spcAft>
            </a:pPr>
            <a:r>
              <a:rPr lang="es-MX" altLang="es-MX" sz="1800" b="1" dirty="0">
                <a:solidFill>
                  <a:srgbClr val="C00000"/>
                </a:solidFill>
                <a:latin typeface="Gilroy-Light" panose="00000400000000000000" pitchFamily="2" charset="0"/>
                <a:cs typeface="Arial" panose="020B0604020202020204" pitchFamily="34" charset="0"/>
                <a:sym typeface="Arial" panose="020B0604020202020204" pitchFamily="34" charset="0"/>
              </a:rPr>
              <a:t>CATEGORÍAS PRINCIPALES</a:t>
            </a:r>
          </a:p>
          <a:p>
            <a:pPr indent="-295275" algn="just" defTabSz="2363788">
              <a:spcBef>
                <a:spcPts val="0"/>
              </a:spcBef>
              <a:spcAft>
                <a:spcPts val="1200"/>
              </a:spcAft>
              <a:buSzTx/>
              <a:buFontTx/>
              <a:buNone/>
            </a:pPr>
            <a:r>
              <a:rPr lang="es-MX" altLang="es-MX" sz="1800" b="1" dirty="0">
                <a:solidFill>
                  <a:schemeClr val="tx1"/>
                </a:solidFill>
                <a:latin typeface="Gilroy-Light" panose="00000400000000000000" pitchFamily="2" charset="0"/>
              </a:rPr>
              <a:t>. Apropiación indebida de activos:</a:t>
            </a:r>
            <a:r>
              <a:rPr lang="es-MX" altLang="es-MX" sz="1800" dirty="0">
                <a:solidFill>
                  <a:schemeClr val="tx1"/>
                </a:solidFill>
                <a:latin typeface="Gilroy-Light" panose="00000400000000000000" pitchFamily="2" charset="0"/>
              </a:rPr>
              <a:t> Este tipo de fraudes al robo o mal uso de los recursos de la empresa por parte de un empleado. Es el tipo mas común de fraude, representando el 89% de los casos según el reporte a las naciones 2024 por parte de la Asociación de Examinadores Certificados de Fraude.</a:t>
            </a:r>
          </a:p>
          <a:p>
            <a:pPr indent="-295275" algn="just" defTabSz="2363788">
              <a:spcBef>
                <a:spcPts val="0"/>
              </a:spcBef>
              <a:spcAft>
                <a:spcPts val="1200"/>
              </a:spcAft>
            </a:pPr>
            <a:r>
              <a:rPr lang="es-MX" altLang="es-MX" sz="1800" dirty="0">
                <a:solidFill>
                  <a:schemeClr val="tx1"/>
                </a:solidFill>
                <a:latin typeface="Gilroy-Light" panose="00000400000000000000" pitchFamily="2" charset="0"/>
              </a:rPr>
              <a:t>Como ocurre este fraude: Por la apropiación indebida de activos. Los empleados siempre encuentran formas de sustraer o malversar recursos en pequeñas cantidades a lo largo del tiempo o incluso en un solo golpe significativo: </a:t>
            </a:r>
            <a:r>
              <a:rPr lang="es-MX" altLang="es-MX" sz="1800" b="1" dirty="0">
                <a:solidFill>
                  <a:srgbClr val="C00000"/>
                </a:solidFill>
                <a:latin typeface="Gilroy-Light" panose="00000400000000000000" pitchFamily="2" charset="0"/>
              </a:rPr>
              <a:t>Ejemplos</a:t>
            </a:r>
            <a:r>
              <a:rPr lang="es-MX" altLang="es-MX" sz="1800" b="1" dirty="0">
                <a:solidFill>
                  <a:schemeClr val="tx1"/>
                </a:solidFill>
                <a:latin typeface="Gilroy-Light" panose="00000400000000000000" pitchFamily="2" charset="0"/>
              </a:rPr>
              <a:t> </a:t>
            </a:r>
            <a:r>
              <a:rPr lang="es-MX" altLang="es-MX" sz="1800" dirty="0">
                <a:solidFill>
                  <a:schemeClr val="tx1"/>
                </a:solidFill>
                <a:latin typeface="Gilroy-Light" panose="00000400000000000000" pitchFamily="2" charset="0"/>
              </a:rPr>
              <a:t>como robar dinero antes de que se registre en los libros de contabilidad, es decir, esto pasa con los cajeros, tiendas o áreas de venta donde hay transacciones en efectivo </a:t>
            </a:r>
            <a:r>
              <a:rPr lang="es-MX" altLang="es-MX" sz="1800" b="1" dirty="0">
                <a:solidFill>
                  <a:srgbClr val="C00000"/>
                </a:solidFill>
                <a:latin typeface="Gilroy-Light" panose="00000400000000000000" pitchFamily="2" charset="0"/>
              </a:rPr>
              <a:t>(</a:t>
            </a:r>
            <a:r>
              <a:rPr lang="es-MX" altLang="es-MX" sz="1800" b="1" dirty="0" err="1">
                <a:solidFill>
                  <a:srgbClr val="C00000"/>
                </a:solidFill>
                <a:latin typeface="Gilroy-Light" panose="00000400000000000000" pitchFamily="2" charset="0"/>
              </a:rPr>
              <a:t>skimming</a:t>
            </a:r>
            <a:r>
              <a:rPr lang="es-MX" altLang="es-MX" sz="1800" b="1" dirty="0">
                <a:solidFill>
                  <a:srgbClr val="C00000"/>
                </a:solidFill>
                <a:latin typeface="Gilroy-Light" panose="00000400000000000000" pitchFamily="2" charset="0"/>
              </a:rPr>
              <a:t>)</a:t>
            </a:r>
            <a:r>
              <a:rPr lang="es-MX" altLang="es-MX" sz="1800" dirty="0">
                <a:solidFill>
                  <a:schemeClr val="tx1"/>
                </a:solidFill>
                <a:latin typeface="Gilroy-Light" panose="00000400000000000000" pitchFamily="2" charset="0"/>
              </a:rPr>
              <a:t>; Alterar cheques, facturas o pagos electrónicos para beneficiar al defraudador, como es el caso de falsificación de endosos o creación de proveedores ficticios </a:t>
            </a:r>
            <a:r>
              <a:rPr lang="es-MX" altLang="es-MX" sz="1800" b="1" dirty="0">
                <a:solidFill>
                  <a:srgbClr val="C00000"/>
                </a:solidFill>
                <a:latin typeface="Gilroy-Light" panose="00000400000000000000" pitchFamily="2" charset="0"/>
              </a:rPr>
              <a:t>(manipulación de pagos)</a:t>
            </a:r>
            <a:r>
              <a:rPr lang="es-MX" altLang="es-MX" sz="1800" b="1" dirty="0">
                <a:solidFill>
                  <a:schemeClr val="tx1"/>
                </a:solidFill>
                <a:latin typeface="Gilroy-Light" panose="00000400000000000000" pitchFamily="2" charset="0"/>
              </a:rPr>
              <a:t>; </a:t>
            </a:r>
            <a:r>
              <a:rPr lang="es-MX" altLang="es-MX" sz="1800" dirty="0">
                <a:solidFill>
                  <a:schemeClr val="tx1"/>
                </a:solidFill>
                <a:latin typeface="Gilroy-Light" panose="00000400000000000000" pitchFamily="2" charset="0"/>
              </a:rPr>
              <a:t>así como cuando los empleados sustraen bienes de la empresa ya sea para uso personal o para venderlos en el mercado </a:t>
            </a:r>
            <a:r>
              <a:rPr lang="es-MX" altLang="es-MX" sz="1800" b="1" dirty="0">
                <a:solidFill>
                  <a:srgbClr val="C00000"/>
                </a:solidFill>
                <a:latin typeface="Gilroy-Light" panose="00000400000000000000" pitchFamily="2" charset="0"/>
              </a:rPr>
              <a:t>(robo de inventario)</a:t>
            </a:r>
            <a:r>
              <a:rPr lang="es-MX" altLang="es-MX" sz="1800" dirty="0">
                <a:solidFill>
                  <a:schemeClr val="tx1"/>
                </a:solidFill>
                <a:latin typeface="Gilroy-Light" panose="00000400000000000000" pitchFamily="2" charset="0"/>
              </a:rPr>
              <a:t>.</a:t>
            </a:r>
          </a:p>
          <a:p>
            <a:pPr algn="just" defTabSz="415925">
              <a:spcBef>
                <a:spcPts val="0"/>
              </a:spcBef>
              <a:spcAft>
                <a:spcPts val="1200"/>
              </a:spcAft>
            </a:pPr>
            <a:endParaRPr lang="es-MX" altLang="es-MX" sz="1800" dirty="0">
              <a:solidFill>
                <a:schemeClr val="tx1"/>
              </a:solidFill>
              <a:latin typeface="Gilroy-Light" panose="00000400000000000000" pitchFamily="2"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0999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D776C-FDCC-EF0D-93AD-A8C1FD08D59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68380FF-A2E6-19C9-4FA8-B71CBCA83012}"/>
              </a:ext>
            </a:extLst>
          </p:cNvPr>
          <p:cNvSpPr txBox="1"/>
          <p:nvPr/>
        </p:nvSpPr>
        <p:spPr>
          <a:xfrm>
            <a:off x="431800" y="1094088"/>
            <a:ext cx="8189685" cy="461665"/>
          </a:xfrm>
          <a:prstGeom prst="rect">
            <a:avLst/>
          </a:prstGeom>
          <a:noFill/>
        </p:spPr>
        <p:txBody>
          <a:bodyPr wrap="square" rtlCol="0">
            <a:spAutoFit/>
          </a:bodyPr>
          <a:lstStyle/>
          <a:p>
            <a:pPr algn="ctr"/>
            <a:r>
              <a:rPr lang="es-MX" altLang="es-MX" sz="2400" cap="all" dirty="0">
                <a:latin typeface="Gilroy-Bold" panose="00000800000000000000" pitchFamily="2" charset="0"/>
                <a:sym typeface="Arial" panose="020B0604020202020204" pitchFamily="34" charset="0"/>
              </a:rPr>
              <a:t>Prevención del fraude</a:t>
            </a:r>
            <a:endParaRPr lang="es-ES" sz="2400" cap="all" dirty="0">
              <a:latin typeface="Gilroy-Bold" panose="00000800000000000000" pitchFamily="2" charset="0"/>
            </a:endParaRPr>
          </a:p>
        </p:txBody>
      </p:sp>
      <p:sp>
        <p:nvSpPr>
          <p:cNvPr id="3" name="Rectangle 2">
            <a:extLst>
              <a:ext uri="{FF2B5EF4-FFF2-40B4-BE49-F238E27FC236}">
                <a16:creationId xmlns:a16="http://schemas.microsoft.com/office/drawing/2014/main" id="{D57ABA4D-3271-0C81-C4BD-0AF865E66318}"/>
              </a:ext>
            </a:extLst>
          </p:cNvPr>
          <p:cNvSpPr txBox="1">
            <a:spLocks noChangeArrowheads="1"/>
          </p:cNvSpPr>
          <p:nvPr/>
        </p:nvSpPr>
        <p:spPr>
          <a:xfrm>
            <a:off x="580571" y="1874992"/>
            <a:ext cx="8040915" cy="46909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lnSpc>
                <a:spcPct val="150000"/>
              </a:lnSpc>
              <a:spcAft>
                <a:spcPts val="1200"/>
              </a:spcAft>
            </a:pPr>
            <a:r>
              <a:rPr lang="es-MX" altLang="es-MX" sz="1800" b="1" dirty="0">
                <a:solidFill>
                  <a:schemeClr val="tx1"/>
                </a:solidFill>
                <a:latin typeface="Gilroy-Light" panose="00000400000000000000" pitchFamily="2" charset="0"/>
              </a:rPr>
              <a:t>Segregación de funciones:</a:t>
            </a:r>
            <a:r>
              <a:rPr lang="es-MX" altLang="es-MX" sz="1800" dirty="0">
                <a:solidFill>
                  <a:schemeClr val="tx1"/>
                </a:solidFill>
                <a:latin typeface="Gilroy-Light" panose="00000400000000000000" pitchFamily="2" charset="0"/>
              </a:rPr>
              <a:t> Este es uno de los controles más efectivos. Separar tareas criticas entre varios empleados (por ejemplo quien autoriza pagos no debe ser quien los procesa) reduce la oportunidad de fraude.</a:t>
            </a:r>
          </a:p>
          <a:p>
            <a:pPr algn="just">
              <a:lnSpc>
                <a:spcPct val="150000"/>
              </a:lnSpc>
              <a:spcAft>
                <a:spcPts val="1200"/>
              </a:spcAft>
            </a:pPr>
            <a:r>
              <a:rPr lang="es-MX" altLang="es-MX" sz="1800" b="1" dirty="0">
                <a:solidFill>
                  <a:schemeClr val="tx1"/>
                </a:solidFill>
                <a:latin typeface="Gilroy-Light" panose="00000400000000000000" pitchFamily="2" charset="0"/>
              </a:rPr>
              <a:t>Revisiones periódicas y auditorías internas:</a:t>
            </a:r>
            <a:r>
              <a:rPr lang="es-MX" altLang="es-MX" sz="1800" dirty="0">
                <a:solidFill>
                  <a:schemeClr val="tx1"/>
                </a:solidFill>
                <a:latin typeface="Gilroy-Light" panose="00000400000000000000" pitchFamily="2" charset="0"/>
              </a:rPr>
              <a:t> Las auditorías sorpresivas y revisiones frecuentes de inventario y activos pueden identificar rápidamente cualquier anomalía.</a:t>
            </a:r>
          </a:p>
          <a:p>
            <a:pPr algn="just">
              <a:lnSpc>
                <a:spcPct val="150000"/>
              </a:lnSpc>
              <a:spcAft>
                <a:spcPts val="1200"/>
              </a:spcAft>
            </a:pPr>
            <a:r>
              <a:rPr lang="es-MX" altLang="es-MX" sz="1800" b="1" dirty="0">
                <a:solidFill>
                  <a:schemeClr val="tx1"/>
                </a:solidFill>
                <a:latin typeface="Gilroy-Light" panose="00000400000000000000" pitchFamily="2" charset="0"/>
              </a:rPr>
              <a:t>Uso de tecnología:</a:t>
            </a:r>
            <a:r>
              <a:rPr lang="es-MX" altLang="es-MX" sz="1800" dirty="0">
                <a:solidFill>
                  <a:schemeClr val="tx1"/>
                </a:solidFill>
                <a:latin typeface="Gilroy-Light" panose="00000400000000000000" pitchFamily="2" charset="0"/>
              </a:rPr>
              <a:t> Implementar sistemas de control de inventario, gestión de activos y análisis de datos en tiempo real ayuda a detectar patrones irregulares que podrían indicar fraude.</a:t>
            </a:r>
          </a:p>
        </p:txBody>
      </p:sp>
    </p:spTree>
    <p:extLst>
      <p:ext uri="{BB962C8B-B14F-4D97-AF65-F5344CB8AC3E}">
        <p14:creationId xmlns:p14="http://schemas.microsoft.com/office/powerpoint/2010/main" val="39061518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1670</TotalTime>
  <Words>3150</Words>
  <Application>Microsoft Office PowerPoint</Application>
  <PresentationFormat>Carta (216 x 279 mm)</PresentationFormat>
  <Paragraphs>161</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Calibri</vt:lpstr>
      <vt:lpstr>Century Gothic</vt:lpstr>
      <vt:lpstr>Gilroy Light</vt:lpstr>
      <vt:lpstr>Gilroy-Bold</vt:lpstr>
      <vt:lpstr>Gilroy-Light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OFSCE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Fatima Lazaro</dc:creator>
  <cp:lastModifiedBy>Gabriela Garcés Chacón</cp:lastModifiedBy>
  <cp:revision>342</cp:revision>
  <cp:lastPrinted>2025-01-20T21:53:16Z</cp:lastPrinted>
  <dcterms:created xsi:type="dcterms:W3CDTF">2018-08-30T16:19:20Z</dcterms:created>
  <dcterms:modified xsi:type="dcterms:W3CDTF">2025-03-03T05:04:33Z</dcterms:modified>
</cp:coreProperties>
</file>